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0" r:id="rId3"/>
    <p:sldId id="261" r:id="rId4"/>
    <p:sldId id="295" r:id="rId5"/>
    <p:sldId id="300" r:id="rId6"/>
    <p:sldId id="263" r:id="rId7"/>
    <p:sldId id="303" r:id="rId8"/>
    <p:sldId id="264" r:id="rId9"/>
    <p:sldId id="301" r:id="rId10"/>
    <p:sldId id="265" r:id="rId11"/>
    <p:sldId id="293" r:id="rId12"/>
    <p:sldId id="292" r:id="rId13"/>
    <p:sldId id="294" r:id="rId14"/>
    <p:sldId id="296" r:id="rId15"/>
    <p:sldId id="297" r:id="rId16"/>
    <p:sldId id="268" r:id="rId17"/>
    <p:sldId id="269" r:id="rId18"/>
    <p:sldId id="267" r:id="rId19"/>
    <p:sldId id="270" r:id="rId20"/>
    <p:sldId id="302" r:id="rId21"/>
    <p:sldId id="271" r:id="rId22"/>
    <p:sldId id="274" r:id="rId23"/>
    <p:sldId id="282" r:id="rId24"/>
    <p:sldId id="305" r:id="rId25"/>
    <p:sldId id="272" r:id="rId26"/>
    <p:sldId id="283" r:id="rId27"/>
    <p:sldId id="281" r:id="rId28"/>
    <p:sldId id="284" r:id="rId29"/>
    <p:sldId id="276" r:id="rId30"/>
    <p:sldId id="278" r:id="rId31"/>
    <p:sldId id="280" r:id="rId32"/>
    <p:sldId id="306" r:id="rId33"/>
    <p:sldId id="285" r:id="rId34"/>
    <p:sldId id="279" r:id="rId35"/>
    <p:sldId id="286" r:id="rId36"/>
    <p:sldId id="298" r:id="rId37"/>
    <p:sldId id="288" r:id="rId38"/>
    <p:sldId id="304" r:id="rId39"/>
    <p:sldId id="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ed akers" initials="ja" lastIdx="15" clrIdx="0">
    <p:extLst>
      <p:ext uri="{19B8F6BF-5375-455C-9EA6-DF929625EA0E}">
        <p15:presenceInfo xmlns:p15="http://schemas.microsoft.com/office/powerpoint/2012/main" userId="d131573a6be8ed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9" d="100"/>
          <a:sy n="89" d="100"/>
        </p:scale>
        <p:origin x="381" y="51"/>
      </p:cViewPr>
      <p:guideLst/>
    </p:cSldViewPr>
  </p:slideViewPr>
  <p:notesTextViewPr>
    <p:cViewPr>
      <p:scale>
        <a:sx n="1" d="1"/>
        <a:sy n="1" d="1"/>
      </p:scale>
      <p:origin x="0" y="0"/>
    </p:cViewPr>
  </p:notesTextViewPr>
  <p:sorterViewPr>
    <p:cViewPr>
      <p:scale>
        <a:sx n="100" d="100"/>
        <a:sy n="100" d="100"/>
      </p:scale>
      <p:origin x="0" y="-873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5T19:50:30.237" idx="4">
    <p:pos x="5490" y="786"/>
    <p:text>(a,d,g) Sense control. (b,e,h) Mouse homolog of NIPBL. (c,f,i) Fgf8 (positive control). (b) The mouse homolog of NIPBL is expressed throughout the embryo, especially in the limb buds and branchial arches (arrow, fore limb bud; arrowhead, first branchial arch).</p:text>
    <p:extLst>
      <p:ext uri="{C676402C-5697-4E1C-873F-D02D1690AC5C}">
        <p15:threadingInfo xmlns:p15="http://schemas.microsoft.com/office/powerpoint/2012/main" timeZoneBias="300"/>
      </p:ext>
    </p:extLst>
  </p:cm>
  <p:cm authorId="1" dt="2018-04-05T19:54:24.529" idx="5">
    <p:pos x="5490" y="882"/>
    <p:text>Krantz McCallum 2004</p:text>
    <p:extLst>
      <p:ext uri="{C676402C-5697-4E1C-873F-D02D1690AC5C}">
        <p15:threadingInfo xmlns:p15="http://schemas.microsoft.com/office/powerpoint/2012/main" timeZoneBias="300">
          <p15:parentCm authorId="1"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03T19:19:29.714" idx="1">
    <p:pos x="2711" y="3727"/>
    <p:text>Distinct facial features, hirsutism, skeletal abnormalities in the upper limbs, heart defects, and mental retardation.</p:text>
    <p:extLst mod="1">
      <p:ext uri="{C676402C-5697-4E1C-873F-D02D1690AC5C}">
        <p15:threadingInfo xmlns:p15="http://schemas.microsoft.com/office/powerpoint/2012/main" timeZoneBias="300"/>
      </p:ext>
    </p:extLst>
  </p:cm>
  <p:cm authorId="1" dt="2018-04-25T18:28:33.509" idx="14">
    <p:pos x="2711" y="3823"/>
    <p:text/>
    <p:extLst>
      <p:ext uri="{C676402C-5697-4E1C-873F-D02D1690AC5C}">
        <p15:threadingInfo xmlns:p15="http://schemas.microsoft.com/office/powerpoint/2012/main" timeZoneBias="300">
          <p15:parentCm authorId="1" idx="1"/>
        </p15:threadingInfo>
      </p:ext>
    </p:extLst>
  </p:cm>
  <p:cm authorId="1" dt="2018-04-25T18:27:16.869" idx="13">
    <p:pos x="10" y="10"/>
    <p:text>1/13,000 to one in 1/50,000. Most papers have cited 1/30,000 as the prevalence.</p:text>
    <p:extLst>
      <p:ext uri="{C676402C-5697-4E1C-873F-D02D1690AC5C}">
        <p15:threadingInfo xmlns:p15="http://schemas.microsoft.com/office/powerpoint/2012/main" timeZoneBias="300"/>
      </p:ext>
    </p:extLst>
  </p:cm>
  <p:cm authorId="1" dt="2018-04-25T18:28:41.712" idx="15">
    <p:pos x="106" y="106"/>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4-03T19:21:12.716" idx="2">
    <p:pos x="4502" y="3714"/>
    <p:text>Explain what the cohesin complex is. and what it does, what processes it is a part of. Photos of the cohesin complex.</p:text>
    <p:extLst>
      <p:ext uri="{C676402C-5697-4E1C-873F-D02D1690AC5C}">
        <p15:threadingInfo xmlns:p15="http://schemas.microsoft.com/office/powerpoint/2012/main" timeZoneBias="300"/>
      </p:ext>
    </p:extLst>
  </p:cm>
  <p:cm authorId="1" dt="2018-04-05T20:00:49.014" idx="6">
    <p:pos x="4502" y="3810"/>
    <p:text>http://emboj.embopress.org/content/31/9/2061</p:text>
    <p:extLst>
      <p:ext uri="{C676402C-5697-4E1C-873F-D02D1690AC5C}">
        <p15:threadingInfo xmlns:p15="http://schemas.microsoft.com/office/powerpoint/2012/main" timeZoneBias="300">
          <p15:parentCm authorId="1" idx="2"/>
        </p15:threadingInfo>
      </p:ext>
    </p:extLst>
  </p:cm>
  <p:cm authorId="1" dt="2018-04-09T23:14:33.812" idx="12">
    <p:pos x="4502" y="3906"/>
    <p:text/>
    <p:extLst mod="1">
      <p:ext uri="{C676402C-5697-4E1C-873F-D02D1690AC5C}">
        <p15:threadingInfo xmlns:p15="http://schemas.microsoft.com/office/powerpoint/2012/main" timeZoneBias="300">
          <p15:parentCm authorId="1" idx="2"/>
        </p15:threadingInfo>
      </p:ext>
    </p:extLst>
  </p:cm>
  <p:cm authorId="1" dt="2018-04-09T23:14:04.669" idx="11">
    <p:pos x="7160" y="827"/>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4-03T19:25:33.842" idx="3">
    <p:pos x="10" y="10"/>
    <p:text>NIPBL loads cohesin onto DNA.</p:text>
    <p:extLst mod="1">
      <p:ext uri="{C676402C-5697-4E1C-873F-D02D1690AC5C}">
        <p15:threadingInfo xmlns:p15="http://schemas.microsoft.com/office/powerpoint/2012/main" timeZoneBias="300"/>
      </p:ext>
    </p:extLst>
  </p:cm>
  <p:cm authorId="1" dt="2018-04-05T20:06:45.906" idx="7">
    <p:pos x="10" y="106"/>
    <p:text>Picture link for future citation
http://leading.lifesciencedb.jp/4-e002/</p:text>
    <p:extLst>
      <p:ext uri="{C676402C-5697-4E1C-873F-D02D1690AC5C}">
        <p15:threadingInfo xmlns:p15="http://schemas.microsoft.com/office/powerpoint/2012/main" timeZoneBias="30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3AB44-75C5-45F4-935C-BE80F1427273}"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F4DF2-CFF7-4BDF-80A2-DDC3596622BA}" type="slidenum">
              <a:rPr lang="en-US" smtClean="0"/>
              <a:t>‹#›</a:t>
            </a:fld>
            <a:endParaRPr lang="en-US"/>
          </a:p>
        </p:txBody>
      </p:sp>
    </p:spTree>
    <p:extLst>
      <p:ext uri="{BB962C8B-B14F-4D97-AF65-F5344CB8AC3E}">
        <p14:creationId xmlns:p14="http://schemas.microsoft.com/office/powerpoint/2010/main" val="382624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0F4DF2-CFF7-4BDF-80A2-DDC3596622BA}" type="slidenum">
              <a:rPr lang="en-US" smtClean="0"/>
              <a:t>13</a:t>
            </a:fld>
            <a:endParaRPr lang="en-US"/>
          </a:p>
        </p:txBody>
      </p:sp>
    </p:spTree>
    <p:extLst>
      <p:ext uri="{BB962C8B-B14F-4D97-AF65-F5344CB8AC3E}">
        <p14:creationId xmlns:p14="http://schemas.microsoft.com/office/powerpoint/2010/main" val="73179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0F4DF2-CFF7-4BDF-80A2-DDC3596622BA}" type="slidenum">
              <a:rPr lang="en-US" smtClean="0"/>
              <a:t>14</a:t>
            </a:fld>
            <a:endParaRPr lang="en-US"/>
          </a:p>
        </p:txBody>
      </p:sp>
    </p:spTree>
    <p:extLst>
      <p:ext uri="{BB962C8B-B14F-4D97-AF65-F5344CB8AC3E}">
        <p14:creationId xmlns:p14="http://schemas.microsoft.com/office/powerpoint/2010/main" val="74731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0F4DF2-CFF7-4BDF-80A2-DDC3596622BA}" type="slidenum">
              <a:rPr lang="en-US" smtClean="0"/>
              <a:t>15</a:t>
            </a:fld>
            <a:endParaRPr lang="en-US"/>
          </a:p>
        </p:txBody>
      </p:sp>
    </p:spTree>
    <p:extLst>
      <p:ext uri="{BB962C8B-B14F-4D97-AF65-F5344CB8AC3E}">
        <p14:creationId xmlns:p14="http://schemas.microsoft.com/office/powerpoint/2010/main" val="307093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0A628-1711-43EF-AC13-7B5823B89DCB}"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34739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0A628-1711-43EF-AC13-7B5823B89DCB}"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40786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0A628-1711-43EF-AC13-7B5823B89DCB}"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284172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0A628-1711-43EF-AC13-7B5823B89DCB}"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405628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0A628-1711-43EF-AC13-7B5823B89DCB}"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118993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0A628-1711-43EF-AC13-7B5823B89DCB}"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50051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0A628-1711-43EF-AC13-7B5823B89DCB}"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122333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0A628-1711-43EF-AC13-7B5823B89DCB}"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138098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0A628-1711-43EF-AC13-7B5823B89DCB}"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225996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0A628-1711-43EF-AC13-7B5823B89DCB}"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9529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0A628-1711-43EF-AC13-7B5823B89DCB}"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CC03A-38D7-41D4-AC8C-1041911D0B80}" type="slidenum">
              <a:rPr lang="en-US" smtClean="0"/>
              <a:t>‹#›</a:t>
            </a:fld>
            <a:endParaRPr lang="en-US"/>
          </a:p>
        </p:txBody>
      </p:sp>
    </p:spTree>
    <p:extLst>
      <p:ext uri="{BB962C8B-B14F-4D97-AF65-F5344CB8AC3E}">
        <p14:creationId xmlns:p14="http://schemas.microsoft.com/office/powerpoint/2010/main" val="96577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0A628-1711-43EF-AC13-7B5823B89DCB}"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CC03A-38D7-41D4-AC8C-1041911D0B80}" type="slidenum">
              <a:rPr lang="en-US" smtClean="0"/>
              <a:t>‹#›</a:t>
            </a:fld>
            <a:endParaRPr lang="en-US"/>
          </a:p>
        </p:txBody>
      </p:sp>
    </p:spTree>
    <p:extLst>
      <p:ext uri="{BB962C8B-B14F-4D97-AF65-F5344CB8AC3E}">
        <p14:creationId xmlns:p14="http://schemas.microsoft.com/office/powerpoint/2010/main" val="273197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g"/><Relationship Id="rId11" Type="http://schemas.openxmlformats.org/officeDocument/2006/relationships/image" Target="../media/image43.png"/><Relationship Id="rId5" Type="http://schemas.openxmlformats.org/officeDocument/2006/relationships/image" Target="../media/image33.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commons.wikimedia.org/wiki/File:Arabidopsis_thaliana_by_togopic.png" TargetMode="External"/><Relationship Id="rId13" Type="http://schemas.openxmlformats.org/officeDocument/2006/relationships/hyperlink" Target="http://ugene.net/multiple-sequence-alignment-with-muscle/" TargetMode="External"/><Relationship Id="rId18" Type="http://schemas.openxmlformats.org/officeDocument/2006/relationships/hyperlink" Target="https://www.researchgate.net/figure/Small-molecule-binding-sites-of-IL-2-explored-through-tethering-a-Principle-of_fig7_45630861" TargetMode="External"/><Relationship Id="rId26" Type="http://schemas.openxmlformats.org/officeDocument/2006/relationships/hyperlink" Target="https://lifestyle.howstuffworks.com/crafts/drawing/how-to-draw-a-mouse.htm" TargetMode="External"/><Relationship Id="rId3" Type="http://schemas.openxmlformats.org/officeDocument/2006/relationships/hyperlink" Target="http://www.genetics.org/content/196/1/31.figures-only" TargetMode="External"/><Relationship Id="rId21" Type="http://schemas.openxmlformats.org/officeDocument/2006/relationships/hyperlink" Target="http://eol.org/pages/204011/details" TargetMode="External"/><Relationship Id="rId7" Type="http://schemas.openxmlformats.org/officeDocument/2006/relationships/hyperlink" Target="http://explorecuriocity.org/Explore/ArticleId/2964/fruit-flies-use-alcohol-as-a-defensive-weapon-2964.aspx" TargetMode="External"/><Relationship Id="rId12" Type="http://schemas.openxmlformats.org/officeDocument/2006/relationships/hyperlink" Target="https://www.biography.com/people/morgan-freeman-9301982" TargetMode="External"/><Relationship Id="rId17" Type="http://schemas.openxmlformats.org/officeDocument/2006/relationships/hyperlink" Target="http://basictranslational.onlinejacc.org/content/2/1/1" TargetMode="External"/><Relationship Id="rId25" Type="http://schemas.openxmlformats.org/officeDocument/2006/relationships/hyperlink" Target="https://pubchem.ncbi.nlm.nih.gov/" TargetMode="External"/><Relationship Id="rId2" Type="http://schemas.openxmlformats.org/officeDocument/2006/relationships/hyperlink" Target="https://en.wikipedia.org/wiki/DNA-binding_protein" TargetMode="External"/><Relationship Id="rId16" Type="http://schemas.openxmlformats.org/officeDocument/2006/relationships/hyperlink" Target="http://www.chembridge.com/" TargetMode="External"/><Relationship Id="rId20" Type="http://schemas.openxmlformats.org/officeDocument/2006/relationships/hyperlink" Target="http://iovs.arvojournals.org/article.aspx?articleid=2165272" TargetMode="External"/><Relationship Id="rId1" Type="http://schemas.openxmlformats.org/officeDocument/2006/relationships/slideLayout" Target="../slideLayouts/slideLayout2.xml"/><Relationship Id="rId6" Type="http://schemas.openxmlformats.org/officeDocument/2006/relationships/hyperlink" Target="http://www.ourclipart.com/clipart/zebrafish%20clipart/" TargetMode="External"/><Relationship Id="rId11" Type="http://schemas.openxmlformats.org/officeDocument/2006/relationships/hyperlink" Target="https://www.istockphoto.com/illustrations/chimpanzee?excludenudity=true&amp;sort=mostpopular&amp;mediatype=illustration&amp;phrase=chimpanzee" TargetMode="External"/><Relationship Id="rId24" Type="http://schemas.openxmlformats.org/officeDocument/2006/relationships/hyperlink" Target="https://cherrylab.stanford.edu/projects/gene-ontology-consortium" TargetMode="External"/><Relationship Id="rId5" Type="http://schemas.openxmlformats.org/officeDocument/2006/relationships/hyperlink" Target="https://free.clipartof.com/details/57-Free-Cartoon-Gray-Field-Mouse-Clipart-Illustration" TargetMode="External"/><Relationship Id="rId15" Type="http://schemas.openxmlformats.org/officeDocument/2006/relationships/hyperlink" Target="https://www.medchemexpress.com/" TargetMode="External"/><Relationship Id="rId23" Type="http://schemas.openxmlformats.org/officeDocument/2006/relationships/hyperlink" Target="https://www.researchgate.net/figure/Schematic-of-the-tandem-affinity-purification-procedure-The-six-step-tandem-affinity_fig1_221682150" TargetMode="External"/><Relationship Id="rId10" Type="http://schemas.openxmlformats.org/officeDocument/2006/relationships/hyperlink" Target="http://2015.igem.org/Team:BNU-CHINA/Module" TargetMode="External"/><Relationship Id="rId19" Type="http://schemas.openxmlformats.org/officeDocument/2006/relationships/hyperlink" Target="http://sabatinilab.wi.mit.edu/sabatini_public/reverse_transfection/frame.htm" TargetMode="External"/><Relationship Id="rId4" Type="http://schemas.openxmlformats.org/officeDocument/2006/relationships/hyperlink" Target="https://www.coursesource.org/courses/bad-cell-reception-using-a-cell-part-activity-to-help-students-appreciate-cell-biology-with" TargetMode="External"/><Relationship Id="rId9" Type="http://schemas.openxmlformats.org/officeDocument/2006/relationships/hyperlink" Target="https://www.123rf.com/clipart-vector/yeast.html?sti=mfi7t6ydgn2vpzayg7|" TargetMode="External"/><Relationship Id="rId14" Type="http://schemas.openxmlformats.org/officeDocument/2006/relationships/hyperlink" Target="http://www.editasmedicine.com/crispr" TargetMode="External"/><Relationship Id="rId22" Type="http://schemas.openxmlformats.org/officeDocument/2006/relationships/hyperlink" Target="http://www.pnas.org/content/102/31/110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3468" y="1386842"/>
            <a:ext cx="9837746" cy="1052863"/>
          </a:xfrm>
        </p:spPr>
        <p:txBody>
          <a:bodyPr>
            <a:noAutofit/>
          </a:bodyPr>
          <a:lstStyle/>
          <a:p>
            <a:r>
              <a:rPr lang="en-US" sz="4800" b="1" dirty="0" smtClean="0">
                <a:solidFill>
                  <a:srgbClr val="FF0000"/>
                </a:solidFill>
                <a:latin typeface="+mn-lt"/>
              </a:rPr>
              <a:t>Cornelia de Lange Syndrome (CdLS) and Nipped B-like protein (NIPBL)</a:t>
            </a:r>
            <a:endParaRPr lang="en-US" sz="4800" b="1" dirty="0">
              <a:solidFill>
                <a:srgbClr val="FF0000"/>
              </a:solidFill>
              <a:latin typeface="+mn-lt"/>
            </a:endParaRPr>
          </a:p>
        </p:txBody>
      </p:sp>
      <p:sp>
        <p:nvSpPr>
          <p:cNvPr id="6" name="TextBox 5"/>
          <p:cNvSpPr txBox="1"/>
          <p:nvPr/>
        </p:nvSpPr>
        <p:spPr>
          <a:xfrm>
            <a:off x="1589233" y="3127885"/>
            <a:ext cx="3515405" cy="523220"/>
          </a:xfrm>
          <a:prstGeom prst="rect">
            <a:avLst/>
          </a:prstGeom>
          <a:noFill/>
        </p:spPr>
        <p:txBody>
          <a:bodyPr wrap="square" rtlCol="0">
            <a:spAutoFit/>
          </a:bodyPr>
          <a:lstStyle/>
          <a:p>
            <a:r>
              <a:rPr lang="en-US" sz="2800" dirty="0" smtClean="0">
                <a:solidFill>
                  <a:srgbClr val="FF0000"/>
                </a:solidFill>
              </a:rPr>
              <a:t>By: Jared Akers</a:t>
            </a:r>
            <a:endParaRPr lang="en-US" sz="28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678" y="2505501"/>
            <a:ext cx="3032884" cy="40984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011" y="5719301"/>
            <a:ext cx="2623420" cy="884692"/>
          </a:xfrm>
          <a:prstGeom prst="rect">
            <a:avLst/>
          </a:prstGeom>
        </p:spPr>
      </p:pic>
    </p:spTree>
    <p:extLst>
      <p:ext uri="{BB962C8B-B14F-4D97-AF65-F5344CB8AC3E}">
        <p14:creationId xmlns:p14="http://schemas.microsoft.com/office/powerpoint/2010/main" val="193328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Aim 1: </a:t>
            </a:r>
            <a:r>
              <a:rPr lang="en-US" b="1" dirty="0"/>
              <a:t>Determine NIPBL amino acids critical to heart development </a:t>
            </a:r>
            <a:r>
              <a:rPr lang="en-US" dirty="0"/>
              <a:t/>
            </a:r>
            <a:br>
              <a:rPr lang="en-US" dirty="0"/>
            </a:br>
            <a:endParaRPr lang="en-US" dirty="0"/>
          </a:p>
        </p:txBody>
      </p:sp>
      <p:sp>
        <p:nvSpPr>
          <p:cNvPr id="4" name="TextBox 3"/>
          <p:cNvSpPr txBox="1"/>
          <p:nvPr/>
        </p:nvSpPr>
        <p:spPr>
          <a:xfrm>
            <a:off x="1843810" y="2280618"/>
            <a:ext cx="1078856" cy="584775"/>
          </a:xfrm>
          <a:prstGeom prst="rect">
            <a:avLst/>
          </a:prstGeom>
          <a:noFill/>
        </p:spPr>
        <p:txBody>
          <a:bodyPr wrap="square" rtlCol="0">
            <a:spAutoFit/>
          </a:bodyPr>
          <a:lstStyle/>
          <a:p>
            <a:r>
              <a:rPr lang="en-US" sz="3200" dirty="0" smtClean="0"/>
              <a:t>Align</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9491" y="3483270"/>
            <a:ext cx="775183" cy="685739"/>
          </a:xfrm>
          <a:prstGeom prst="rect">
            <a:avLst/>
          </a:prstGeom>
        </p:spPr>
      </p:pic>
      <p:sp>
        <p:nvSpPr>
          <p:cNvPr id="8" name="TextBox 7"/>
          <p:cNvSpPr txBox="1"/>
          <p:nvPr/>
        </p:nvSpPr>
        <p:spPr>
          <a:xfrm>
            <a:off x="4987963" y="2280619"/>
            <a:ext cx="2746786" cy="584775"/>
          </a:xfrm>
          <a:prstGeom prst="rect">
            <a:avLst/>
          </a:prstGeom>
          <a:noFill/>
        </p:spPr>
        <p:txBody>
          <a:bodyPr wrap="square" rtlCol="0">
            <a:spAutoFit/>
          </a:bodyPr>
          <a:lstStyle/>
          <a:p>
            <a:r>
              <a:rPr lang="en-US" sz="3200" dirty="0" smtClean="0"/>
              <a:t>Mutagenize</a:t>
            </a:r>
            <a:endParaRPr lang="en-US" sz="3200" dirty="0"/>
          </a:p>
        </p:txBody>
      </p:sp>
      <p:sp>
        <p:nvSpPr>
          <p:cNvPr id="9" name="TextBox 8"/>
          <p:cNvSpPr txBox="1"/>
          <p:nvPr/>
        </p:nvSpPr>
        <p:spPr>
          <a:xfrm>
            <a:off x="9342486" y="2280618"/>
            <a:ext cx="2746786" cy="584775"/>
          </a:xfrm>
          <a:prstGeom prst="rect">
            <a:avLst/>
          </a:prstGeom>
          <a:noFill/>
        </p:spPr>
        <p:txBody>
          <a:bodyPr wrap="square" rtlCol="0">
            <a:spAutoFit/>
          </a:bodyPr>
          <a:lstStyle/>
          <a:p>
            <a:r>
              <a:rPr lang="en-US" sz="3200" dirty="0" smtClean="0"/>
              <a:t>Observe</a:t>
            </a:r>
            <a:endParaRPr lang="en-US" sz="3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216" y="3520208"/>
            <a:ext cx="777701" cy="67428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02" y="3857350"/>
            <a:ext cx="2180326" cy="188576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289" y="3857350"/>
            <a:ext cx="2090913" cy="194115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837" y="4685688"/>
            <a:ext cx="2180326" cy="188576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1972" y="4685688"/>
            <a:ext cx="1514486" cy="1271597"/>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7774" y="4307992"/>
            <a:ext cx="1552586" cy="1538299"/>
          </a:xfrm>
          <a:prstGeom prst="rect">
            <a:avLst/>
          </a:prstGeom>
        </p:spPr>
      </p:pic>
      <p:sp>
        <p:nvSpPr>
          <p:cNvPr id="27" name="Right Arrow 26"/>
          <p:cNvSpPr/>
          <p:nvPr/>
        </p:nvSpPr>
        <p:spPr>
          <a:xfrm>
            <a:off x="3075697" y="2439403"/>
            <a:ext cx="1301675"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7287410" y="2467233"/>
            <a:ext cx="936811"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0140" y="3083659"/>
            <a:ext cx="2226023" cy="1383911"/>
          </a:xfrm>
          <a:prstGeom prst="rect">
            <a:avLst/>
          </a:prstGeom>
        </p:spPr>
      </p:pic>
      <p:sp>
        <p:nvSpPr>
          <p:cNvPr id="32" name="Rectangle 31"/>
          <p:cNvSpPr/>
          <p:nvPr/>
        </p:nvSpPr>
        <p:spPr>
          <a:xfrm>
            <a:off x="4747214" y="2036867"/>
            <a:ext cx="7107133" cy="4534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1231751" y="5846291"/>
            <a:ext cx="0" cy="333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b="10558"/>
          <a:stretch/>
        </p:blipFill>
        <p:spPr>
          <a:xfrm>
            <a:off x="725545" y="2675293"/>
            <a:ext cx="1078856" cy="1045364"/>
          </a:xfrm>
          <a:prstGeom prst="rect">
            <a:avLst/>
          </a:prstGeom>
        </p:spPr>
      </p:pic>
      <p:sp>
        <p:nvSpPr>
          <p:cNvPr id="6" name="Heart 5"/>
          <p:cNvSpPr/>
          <p:nvPr/>
        </p:nvSpPr>
        <p:spPr>
          <a:xfrm>
            <a:off x="3144081" y="2986737"/>
            <a:ext cx="792544" cy="638666"/>
          </a:xfrm>
          <a:prstGeom prst="hear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20941" y="2731893"/>
            <a:ext cx="3211080" cy="996116"/>
            <a:chOff x="720941" y="2731893"/>
            <a:chExt cx="3211080" cy="996116"/>
          </a:xfrm>
        </p:grpSpPr>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b="10558"/>
            <a:stretch/>
          </p:blipFill>
          <p:spPr>
            <a:xfrm>
              <a:off x="720941" y="2731893"/>
              <a:ext cx="1028030" cy="996116"/>
            </a:xfrm>
            <a:prstGeom prst="rect">
              <a:avLst/>
            </a:prstGeom>
          </p:spPr>
        </p:pic>
        <p:sp>
          <p:nvSpPr>
            <p:cNvPr id="33" name="Heart 32"/>
            <p:cNvSpPr/>
            <p:nvPr/>
          </p:nvSpPr>
          <p:spPr>
            <a:xfrm>
              <a:off x="3139477" y="2994089"/>
              <a:ext cx="792544" cy="638666"/>
            </a:xfrm>
            <a:prstGeom prst="hear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5409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94344"/>
            <a:ext cx="10882086" cy="1058603"/>
          </a:xfrm>
        </p:spPr>
        <p:txBody>
          <a:bodyPr>
            <a:normAutofit/>
          </a:bodyPr>
          <a:lstStyle/>
          <a:p>
            <a:r>
              <a:rPr lang="en-US" sz="4000" dirty="0" smtClean="0"/>
              <a:t>Aligned simple and complex hearts</a:t>
            </a:r>
            <a:endParaRPr lang="en-US" sz="4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0298"/>
          <a:stretch/>
        </p:blipFill>
        <p:spPr>
          <a:xfrm>
            <a:off x="261257" y="1022318"/>
            <a:ext cx="10421257" cy="4909459"/>
          </a:xfrm>
          <a:prstGeom prst="rect">
            <a:avLst/>
          </a:prstGeom>
        </p:spPr>
      </p:pic>
      <p:sp>
        <p:nvSpPr>
          <p:cNvPr id="5" name="TextBox 4"/>
          <p:cNvSpPr txBox="1"/>
          <p:nvPr/>
        </p:nvSpPr>
        <p:spPr>
          <a:xfrm>
            <a:off x="3087218" y="6243289"/>
            <a:ext cx="6184447" cy="584775"/>
          </a:xfrm>
          <a:prstGeom prst="rect">
            <a:avLst/>
          </a:prstGeom>
          <a:noFill/>
        </p:spPr>
        <p:txBody>
          <a:bodyPr wrap="square" rtlCol="0">
            <a:spAutoFit/>
          </a:bodyPr>
          <a:lstStyle/>
          <a:p>
            <a:r>
              <a:rPr lang="en-US" sz="3200" dirty="0" smtClean="0"/>
              <a:t>Sites of 80 percent conservation</a:t>
            </a:r>
            <a:endParaRPr lang="en-US" sz="3200" dirty="0"/>
          </a:p>
        </p:txBody>
      </p:sp>
      <p:cxnSp>
        <p:nvCxnSpPr>
          <p:cNvPr id="6" name="Straight Arrow Connector 5"/>
          <p:cNvCxnSpPr/>
          <p:nvPr/>
        </p:nvCxnSpPr>
        <p:spPr>
          <a:xfrm flipH="1" flipV="1">
            <a:off x="2365829" y="5948983"/>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688766"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565398"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904675"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028042"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7828"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40314" y="5948983"/>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378197"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575953" y="597102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773714" y="597102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922480" y="597102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706250" y="5948983"/>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105395" y="5958386"/>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172186" y="5970209"/>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638128" y="5970209"/>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1257" y="5096178"/>
            <a:ext cx="10379563" cy="1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66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0" y="107950"/>
            <a:ext cx="11563350" cy="707886"/>
          </a:xfrm>
          <a:prstGeom prst="rect">
            <a:avLst/>
          </a:prstGeom>
          <a:noFill/>
        </p:spPr>
        <p:txBody>
          <a:bodyPr wrap="square" rtlCol="0">
            <a:spAutoFit/>
          </a:bodyPr>
          <a:lstStyle/>
          <a:p>
            <a:r>
              <a:rPr lang="en-US" sz="4000" dirty="0" smtClean="0">
                <a:latin typeface="+mj-lt"/>
              </a:rPr>
              <a:t>Aligned 30 organisms with complex hearts</a:t>
            </a:r>
            <a:endParaRPr lang="en-US" sz="4000"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03" y="815836"/>
            <a:ext cx="10965543" cy="4920544"/>
          </a:xfrm>
          <a:prstGeom prst="rect">
            <a:avLst/>
          </a:prstGeom>
        </p:spPr>
      </p:pic>
      <p:cxnSp>
        <p:nvCxnSpPr>
          <p:cNvPr id="11" name="Straight Arrow Connector 10"/>
          <p:cNvCxnSpPr/>
          <p:nvPr/>
        </p:nvCxnSpPr>
        <p:spPr>
          <a:xfrm flipH="1" flipV="1">
            <a:off x="5815694" y="5716228"/>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438448" y="5736380"/>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636000" y="5708970"/>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351486" y="5716228"/>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605315" y="5736380"/>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672595" y="5708970"/>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5883533"/>
            <a:ext cx="6184447" cy="584775"/>
          </a:xfrm>
          <a:prstGeom prst="rect">
            <a:avLst/>
          </a:prstGeom>
          <a:noFill/>
        </p:spPr>
        <p:txBody>
          <a:bodyPr wrap="square" rtlCol="0">
            <a:spAutoFit/>
          </a:bodyPr>
          <a:lstStyle/>
          <a:p>
            <a:r>
              <a:rPr lang="en-US" sz="3200" dirty="0" smtClean="0"/>
              <a:t>Sites of 90 percent conservation</a:t>
            </a:r>
            <a:endParaRPr lang="en-US" sz="3200" dirty="0"/>
          </a:p>
        </p:txBody>
      </p:sp>
      <p:cxnSp>
        <p:nvCxnSpPr>
          <p:cNvPr id="20" name="Straight Arrow Connector 19"/>
          <p:cNvCxnSpPr/>
          <p:nvPr/>
        </p:nvCxnSpPr>
        <p:spPr>
          <a:xfrm flipH="1" flipV="1">
            <a:off x="8317511" y="5708970"/>
            <a:ext cx="7256" cy="29430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672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11194143" cy="1325563"/>
          </a:xfrm>
        </p:spPr>
        <p:txBody>
          <a:bodyPr/>
          <a:lstStyle/>
          <a:p>
            <a:r>
              <a:rPr lang="en-US" dirty="0" smtClean="0"/>
              <a:t>Unique conservation of complex heart organisms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945244"/>
              </p:ext>
            </p:extLst>
          </p:nvPr>
        </p:nvGraphicFramePr>
        <p:xfrm>
          <a:off x="3938807" y="3795651"/>
          <a:ext cx="8128001" cy="859536"/>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r>
                        <a:rPr lang="en-US" sz="2220" b="1" dirty="0" smtClean="0">
                          <a:solidFill>
                            <a:schemeClr val="tx1"/>
                          </a:solidFill>
                        </a:rPr>
                        <a:t>2</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30</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31</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37</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45</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54</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57</a:t>
                      </a:r>
                      <a:endParaRPr lang="en-US" sz="2220" b="1" dirty="0">
                        <a:solidFill>
                          <a:schemeClr val="tx1"/>
                        </a:solidFill>
                      </a:endParaRPr>
                    </a:p>
                  </a:txBody>
                  <a:tcPr>
                    <a:solidFill>
                      <a:schemeClr val="accent2">
                        <a:lumMod val="40000"/>
                        <a:lumOff val="60000"/>
                      </a:schemeClr>
                    </a:solidFill>
                  </a:tcPr>
                </a:tc>
              </a:tr>
              <a:tr h="370840">
                <a:tc>
                  <a:txBody>
                    <a:bodyPr/>
                    <a:lstStyle/>
                    <a:p>
                      <a:r>
                        <a:rPr lang="en-US" sz="2220" b="1" dirty="0" smtClean="0">
                          <a:solidFill>
                            <a:schemeClr val="tx1"/>
                          </a:solidFill>
                        </a:rPr>
                        <a:t>N</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S</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P</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T</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L</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66840669"/>
              </p:ext>
            </p:extLst>
          </p:nvPr>
        </p:nvGraphicFramePr>
        <p:xfrm>
          <a:off x="4064903" y="1241106"/>
          <a:ext cx="7875810" cy="859536"/>
        </p:xfrm>
        <a:graphic>
          <a:graphicData uri="http://schemas.openxmlformats.org/drawingml/2006/table">
            <a:tbl>
              <a:tblPr firstRow="1" bandRow="1">
                <a:tableStyleId>{5C22544A-7EE6-4342-B048-85BDC9FD1C3A}</a:tableStyleId>
              </a:tblPr>
              <a:tblGrid>
                <a:gridCol w="787581"/>
                <a:gridCol w="787581"/>
                <a:gridCol w="787581"/>
                <a:gridCol w="787581"/>
                <a:gridCol w="787581"/>
                <a:gridCol w="787581"/>
                <a:gridCol w="787581"/>
                <a:gridCol w="787581"/>
                <a:gridCol w="787581"/>
                <a:gridCol w="787581"/>
              </a:tblGrid>
              <a:tr h="388258">
                <a:tc>
                  <a:txBody>
                    <a:bodyPr/>
                    <a:lstStyle/>
                    <a:p>
                      <a:r>
                        <a:rPr lang="en-US" sz="2220" baseline="0" dirty="0" smtClean="0">
                          <a:solidFill>
                            <a:schemeClr val="tx1"/>
                          </a:solidFill>
                          <a:latin typeface="Calibri" panose="020F0502020204030204" pitchFamily="34" charset="0"/>
                        </a:rPr>
                        <a:t>6</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8</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9</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10</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12</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13</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14</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15</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17</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r>
              <a:tr h="388258">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V</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I</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A</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G</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A</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5659770"/>
              </p:ext>
            </p:extLst>
          </p:nvPr>
        </p:nvGraphicFramePr>
        <p:xfrm>
          <a:off x="4064903" y="2110393"/>
          <a:ext cx="6039761" cy="859536"/>
        </p:xfrm>
        <a:graphic>
          <a:graphicData uri="http://schemas.openxmlformats.org/drawingml/2006/table">
            <a:tbl>
              <a:tblPr firstRow="1" bandRow="1">
                <a:tableStyleId>{5C22544A-7EE6-4342-B048-85BDC9FD1C3A}</a:tableStyleId>
              </a:tblPr>
              <a:tblGrid>
                <a:gridCol w="862823"/>
                <a:gridCol w="862823"/>
                <a:gridCol w="862823"/>
                <a:gridCol w="862823"/>
                <a:gridCol w="862823"/>
                <a:gridCol w="862823"/>
                <a:gridCol w="862823"/>
              </a:tblGrid>
              <a:tr h="375107">
                <a:tc>
                  <a:txBody>
                    <a:bodyPr/>
                    <a:lstStyle/>
                    <a:p>
                      <a:r>
                        <a:rPr lang="en-US" sz="2220" baseline="0" dirty="0" smtClean="0">
                          <a:solidFill>
                            <a:schemeClr val="tx1"/>
                          </a:solidFill>
                          <a:latin typeface="Calibri" panose="020F0502020204030204" pitchFamily="34" charset="0"/>
                        </a:rPr>
                        <a:t>19</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20</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23</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27</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31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41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54</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r>
              <a:tr h="380316">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r>
            </a:tbl>
          </a:graphicData>
        </a:graphic>
      </p:graphicFrame>
      <p:sp>
        <p:nvSpPr>
          <p:cNvPr id="7" name="TextBox 6"/>
          <p:cNvSpPr txBox="1"/>
          <p:nvPr/>
        </p:nvSpPr>
        <p:spPr>
          <a:xfrm>
            <a:off x="1074057" y="1107849"/>
            <a:ext cx="3338286" cy="2554545"/>
          </a:xfrm>
          <a:prstGeom prst="rect">
            <a:avLst/>
          </a:prstGeom>
          <a:noFill/>
        </p:spPr>
        <p:txBody>
          <a:bodyPr wrap="square" rtlCol="0">
            <a:spAutoFit/>
          </a:bodyPr>
          <a:lstStyle/>
          <a:p>
            <a:r>
              <a:rPr lang="en-US" sz="3200" dirty="0" smtClean="0"/>
              <a:t>Sites of 80% conservation in complex and simple hearts</a:t>
            </a:r>
          </a:p>
          <a:p>
            <a:endParaRPr lang="en-US" sz="3200" dirty="0"/>
          </a:p>
        </p:txBody>
      </p:sp>
      <p:sp>
        <p:nvSpPr>
          <p:cNvPr id="8" name="TextBox 7"/>
          <p:cNvSpPr txBox="1"/>
          <p:nvPr/>
        </p:nvSpPr>
        <p:spPr>
          <a:xfrm>
            <a:off x="1132114" y="3402295"/>
            <a:ext cx="3338286" cy="2062103"/>
          </a:xfrm>
          <a:prstGeom prst="rect">
            <a:avLst/>
          </a:prstGeom>
          <a:noFill/>
        </p:spPr>
        <p:txBody>
          <a:bodyPr wrap="square" rtlCol="0">
            <a:spAutoFit/>
          </a:bodyPr>
          <a:lstStyle/>
          <a:p>
            <a:r>
              <a:rPr lang="en-US" sz="3200" dirty="0" smtClean="0"/>
              <a:t>Sites of 90% conservation in complex hearts</a:t>
            </a:r>
          </a:p>
          <a:p>
            <a:endParaRPr lang="en-US" sz="3200" dirty="0"/>
          </a:p>
        </p:txBody>
      </p:sp>
    </p:spTree>
    <p:extLst>
      <p:ext uri="{BB962C8B-B14F-4D97-AF65-F5344CB8AC3E}">
        <p14:creationId xmlns:p14="http://schemas.microsoft.com/office/powerpoint/2010/main" val="1367543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11194143" cy="1325563"/>
          </a:xfrm>
        </p:spPr>
        <p:txBody>
          <a:bodyPr/>
          <a:lstStyle/>
          <a:p>
            <a:r>
              <a:rPr lang="en-US" dirty="0" smtClean="0"/>
              <a:t>Unique conservation of complex heart organisms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945244"/>
              </p:ext>
            </p:extLst>
          </p:nvPr>
        </p:nvGraphicFramePr>
        <p:xfrm>
          <a:off x="3938807" y="3795651"/>
          <a:ext cx="8128001" cy="859536"/>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r>
                        <a:rPr lang="en-US" sz="2220" b="1" dirty="0" smtClean="0">
                          <a:solidFill>
                            <a:schemeClr val="tx1"/>
                          </a:solidFill>
                        </a:rPr>
                        <a:t>2</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30</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31</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37</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45</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54</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57</a:t>
                      </a:r>
                      <a:endParaRPr lang="en-US" sz="2220" b="1" dirty="0">
                        <a:solidFill>
                          <a:schemeClr val="tx1"/>
                        </a:solidFill>
                      </a:endParaRPr>
                    </a:p>
                  </a:txBody>
                  <a:tcPr>
                    <a:solidFill>
                      <a:schemeClr val="accent2">
                        <a:lumMod val="40000"/>
                        <a:lumOff val="60000"/>
                      </a:schemeClr>
                    </a:solidFill>
                  </a:tcPr>
                </a:tc>
              </a:tr>
              <a:tr h="370840">
                <a:tc>
                  <a:txBody>
                    <a:bodyPr/>
                    <a:lstStyle/>
                    <a:p>
                      <a:r>
                        <a:rPr lang="en-US" sz="2220" b="1" dirty="0" smtClean="0">
                          <a:solidFill>
                            <a:schemeClr val="tx1"/>
                          </a:solidFill>
                        </a:rPr>
                        <a:t>N</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S</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P</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T</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L</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66840669"/>
              </p:ext>
            </p:extLst>
          </p:nvPr>
        </p:nvGraphicFramePr>
        <p:xfrm>
          <a:off x="4064903" y="1241106"/>
          <a:ext cx="7875810" cy="859536"/>
        </p:xfrm>
        <a:graphic>
          <a:graphicData uri="http://schemas.openxmlformats.org/drawingml/2006/table">
            <a:tbl>
              <a:tblPr firstRow="1" bandRow="1">
                <a:tableStyleId>{5C22544A-7EE6-4342-B048-85BDC9FD1C3A}</a:tableStyleId>
              </a:tblPr>
              <a:tblGrid>
                <a:gridCol w="787581"/>
                <a:gridCol w="787581"/>
                <a:gridCol w="787581"/>
                <a:gridCol w="787581"/>
                <a:gridCol w="787581"/>
                <a:gridCol w="787581"/>
                <a:gridCol w="787581"/>
                <a:gridCol w="787581"/>
                <a:gridCol w="787581"/>
                <a:gridCol w="787581"/>
              </a:tblGrid>
              <a:tr h="388258">
                <a:tc>
                  <a:txBody>
                    <a:bodyPr/>
                    <a:lstStyle/>
                    <a:p>
                      <a:r>
                        <a:rPr lang="en-US" sz="2220" baseline="0" dirty="0" smtClean="0">
                          <a:solidFill>
                            <a:schemeClr val="tx1"/>
                          </a:solidFill>
                          <a:latin typeface="Calibri" panose="020F0502020204030204" pitchFamily="34" charset="0"/>
                        </a:rPr>
                        <a:t>6</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8</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9</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10</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12</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13</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14</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15</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17</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r>
              <a:tr h="388258">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V</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I</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A</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G</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A</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5659770"/>
              </p:ext>
            </p:extLst>
          </p:nvPr>
        </p:nvGraphicFramePr>
        <p:xfrm>
          <a:off x="4064903" y="2110393"/>
          <a:ext cx="6039761" cy="859536"/>
        </p:xfrm>
        <a:graphic>
          <a:graphicData uri="http://schemas.openxmlformats.org/drawingml/2006/table">
            <a:tbl>
              <a:tblPr firstRow="1" bandRow="1">
                <a:tableStyleId>{5C22544A-7EE6-4342-B048-85BDC9FD1C3A}</a:tableStyleId>
              </a:tblPr>
              <a:tblGrid>
                <a:gridCol w="862823"/>
                <a:gridCol w="862823"/>
                <a:gridCol w="862823"/>
                <a:gridCol w="862823"/>
                <a:gridCol w="862823"/>
                <a:gridCol w="862823"/>
                <a:gridCol w="862823"/>
              </a:tblGrid>
              <a:tr h="375107">
                <a:tc>
                  <a:txBody>
                    <a:bodyPr/>
                    <a:lstStyle/>
                    <a:p>
                      <a:r>
                        <a:rPr lang="en-US" sz="2220" baseline="0" dirty="0" smtClean="0">
                          <a:solidFill>
                            <a:schemeClr val="tx1"/>
                          </a:solidFill>
                          <a:latin typeface="Calibri" panose="020F0502020204030204" pitchFamily="34" charset="0"/>
                        </a:rPr>
                        <a:t>19</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20</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23</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27</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31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41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54</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r>
              <a:tr h="380316">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r>
            </a:tbl>
          </a:graphicData>
        </a:graphic>
      </p:graphicFrame>
      <p:sp>
        <p:nvSpPr>
          <p:cNvPr id="7" name="TextBox 6"/>
          <p:cNvSpPr txBox="1"/>
          <p:nvPr/>
        </p:nvSpPr>
        <p:spPr>
          <a:xfrm>
            <a:off x="1074057" y="1107849"/>
            <a:ext cx="3338286" cy="2554545"/>
          </a:xfrm>
          <a:prstGeom prst="rect">
            <a:avLst/>
          </a:prstGeom>
          <a:noFill/>
        </p:spPr>
        <p:txBody>
          <a:bodyPr wrap="square" rtlCol="0">
            <a:spAutoFit/>
          </a:bodyPr>
          <a:lstStyle/>
          <a:p>
            <a:r>
              <a:rPr lang="en-US" sz="3200" dirty="0" smtClean="0"/>
              <a:t>Sites of 80% conservation in complex and simple hearts</a:t>
            </a:r>
          </a:p>
          <a:p>
            <a:endParaRPr lang="en-US" sz="3200" dirty="0"/>
          </a:p>
        </p:txBody>
      </p:sp>
      <p:sp>
        <p:nvSpPr>
          <p:cNvPr id="8" name="TextBox 7"/>
          <p:cNvSpPr txBox="1"/>
          <p:nvPr/>
        </p:nvSpPr>
        <p:spPr>
          <a:xfrm>
            <a:off x="1132114" y="3402295"/>
            <a:ext cx="3338286" cy="2062103"/>
          </a:xfrm>
          <a:prstGeom prst="rect">
            <a:avLst/>
          </a:prstGeom>
          <a:noFill/>
        </p:spPr>
        <p:txBody>
          <a:bodyPr wrap="square" rtlCol="0">
            <a:spAutoFit/>
          </a:bodyPr>
          <a:lstStyle/>
          <a:p>
            <a:r>
              <a:rPr lang="en-US" sz="3200" dirty="0" smtClean="0"/>
              <a:t>Sites of 90% conservation in complex hearts</a:t>
            </a:r>
          </a:p>
          <a:p>
            <a:endParaRPr lang="en-US" sz="3200" dirty="0"/>
          </a:p>
        </p:txBody>
      </p:sp>
      <p:sp>
        <p:nvSpPr>
          <p:cNvPr id="3" name="Rectangle 2"/>
          <p:cNvSpPr/>
          <p:nvPr/>
        </p:nvSpPr>
        <p:spPr>
          <a:xfrm>
            <a:off x="9194800" y="2069601"/>
            <a:ext cx="909864" cy="9003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60857" y="3744099"/>
            <a:ext cx="909864" cy="9003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233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11194143" cy="1325563"/>
          </a:xfrm>
        </p:spPr>
        <p:txBody>
          <a:bodyPr/>
          <a:lstStyle/>
          <a:p>
            <a:r>
              <a:rPr lang="en-US" dirty="0" smtClean="0"/>
              <a:t>Unique conservation of complex heart organisms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945244"/>
              </p:ext>
            </p:extLst>
          </p:nvPr>
        </p:nvGraphicFramePr>
        <p:xfrm>
          <a:off x="3938807" y="3795651"/>
          <a:ext cx="8128001" cy="859536"/>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r>
                        <a:rPr lang="en-US" sz="2220" b="1" dirty="0" smtClean="0">
                          <a:solidFill>
                            <a:schemeClr val="tx1"/>
                          </a:solidFill>
                        </a:rPr>
                        <a:t>2</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30</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31</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37</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45</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54</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57</a:t>
                      </a:r>
                      <a:endParaRPr lang="en-US" sz="2220" b="1" dirty="0">
                        <a:solidFill>
                          <a:schemeClr val="tx1"/>
                        </a:solidFill>
                      </a:endParaRPr>
                    </a:p>
                  </a:txBody>
                  <a:tcPr>
                    <a:solidFill>
                      <a:schemeClr val="accent2">
                        <a:lumMod val="40000"/>
                        <a:lumOff val="60000"/>
                      </a:schemeClr>
                    </a:solidFill>
                  </a:tcPr>
                </a:tc>
              </a:tr>
              <a:tr h="370840">
                <a:tc>
                  <a:txBody>
                    <a:bodyPr/>
                    <a:lstStyle/>
                    <a:p>
                      <a:r>
                        <a:rPr lang="en-US" sz="2220" b="1" dirty="0" smtClean="0">
                          <a:solidFill>
                            <a:schemeClr val="tx1"/>
                          </a:solidFill>
                        </a:rPr>
                        <a:t>N</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S</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P</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T</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L</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66840669"/>
              </p:ext>
            </p:extLst>
          </p:nvPr>
        </p:nvGraphicFramePr>
        <p:xfrm>
          <a:off x="4064903" y="1241106"/>
          <a:ext cx="7875810" cy="859536"/>
        </p:xfrm>
        <a:graphic>
          <a:graphicData uri="http://schemas.openxmlformats.org/drawingml/2006/table">
            <a:tbl>
              <a:tblPr firstRow="1" bandRow="1">
                <a:tableStyleId>{5C22544A-7EE6-4342-B048-85BDC9FD1C3A}</a:tableStyleId>
              </a:tblPr>
              <a:tblGrid>
                <a:gridCol w="787581"/>
                <a:gridCol w="787581"/>
                <a:gridCol w="787581"/>
                <a:gridCol w="787581"/>
                <a:gridCol w="787581"/>
                <a:gridCol w="787581"/>
                <a:gridCol w="787581"/>
                <a:gridCol w="787581"/>
                <a:gridCol w="787581"/>
                <a:gridCol w="787581"/>
              </a:tblGrid>
              <a:tr h="388258">
                <a:tc>
                  <a:txBody>
                    <a:bodyPr/>
                    <a:lstStyle/>
                    <a:p>
                      <a:r>
                        <a:rPr lang="en-US" sz="2220" baseline="0" dirty="0" smtClean="0">
                          <a:solidFill>
                            <a:schemeClr val="tx1"/>
                          </a:solidFill>
                          <a:latin typeface="Calibri" panose="020F0502020204030204" pitchFamily="34" charset="0"/>
                        </a:rPr>
                        <a:t>6</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8</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9</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10</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12</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13</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14</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15</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17</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r>
              <a:tr h="388258">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V</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I</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A</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G</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A</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5659770"/>
              </p:ext>
            </p:extLst>
          </p:nvPr>
        </p:nvGraphicFramePr>
        <p:xfrm>
          <a:off x="4064903" y="2110393"/>
          <a:ext cx="6039761" cy="859536"/>
        </p:xfrm>
        <a:graphic>
          <a:graphicData uri="http://schemas.openxmlformats.org/drawingml/2006/table">
            <a:tbl>
              <a:tblPr firstRow="1" bandRow="1">
                <a:tableStyleId>{5C22544A-7EE6-4342-B048-85BDC9FD1C3A}</a:tableStyleId>
              </a:tblPr>
              <a:tblGrid>
                <a:gridCol w="862823"/>
                <a:gridCol w="862823"/>
                <a:gridCol w="862823"/>
                <a:gridCol w="862823"/>
                <a:gridCol w="862823"/>
                <a:gridCol w="862823"/>
                <a:gridCol w="862823"/>
              </a:tblGrid>
              <a:tr h="375107">
                <a:tc>
                  <a:txBody>
                    <a:bodyPr/>
                    <a:lstStyle/>
                    <a:p>
                      <a:r>
                        <a:rPr lang="en-US" sz="2220" baseline="0" dirty="0" smtClean="0">
                          <a:solidFill>
                            <a:schemeClr val="tx1"/>
                          </a:solidFill>
                          <a:latin typeface="Calibri" panose="020F0502020204030204" pitchFamily="34" charset="0"/>
                        </a:rPr>
                        <a:t>19</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20</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23</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27</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31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41</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aseline="0" dirty="0" smtClean="0">
                          <a:solidFill>
                            <a:schemeClr val="tx1"/>
                          </a:solidFill>
                          <a:latin typeface="Calibri" panose="020F0502020204030204" pitchFamily="34" charset="0"/>
                        </a:rPr>
                        <a:t>54</a:t>
                      </a:r>
                      <a:endParaRPr lang="en-US" sz="2220" baseline="0" dirty="0">
                        <a:solidFill>
                          <a:schemeClr val="tx1"/>
                        </a:solidFill>
                        <a:latin typeface="Calibri" panose="020F0502020204030204" pitchFamily="34" charset="0"/>
                      </a:endParaRPr>
                    </a:p>
                  </a:txBody>
                  <a:tcPr>
                    <a:solidFill>
                      <a:schemeClr val="accent1">
                        <a:lumMod val="40000"/>
                        <a:lumOff val="60000"/>
                      </a:schemeClr>
                    </a:solidFill>
                  </a:tcPr>
                </a:tc>
              </a:tr>
              <a:tr h="380316">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T</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P</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c>
                  <a:txBody>
                    <a:bodyPr/>
                    <a:lstStyle/>
                    <a:p>
                      <a:r>
                        <a:rPr lang="en-US" sz="2220" b="1" baseline="0" dirty="0" smtClean="0">
                          <a:solidFill>
                            <a:schemeClr val="tx1"/>
                          </a:solidFill>
                          <a:latin typeface="Calibri" panose="020F0502020204030204" pitchFamily="34" charset="0"/>
                        </a:rPr>
                        <a:t>L</a:t>
                      </a:r>
                      <a:endParaRPr lang="en-US" sz="2220" b="1" baseline="0" dirty="0">
                        <a:solidFill>
                          <a:schemeClr val="tx1"/>
                        </a:solidFill>
                        <a:latin typeface="Calibri" panose="020F0502020204030204" pitchFamily="34" charset="0"/>
                      </a:endParaRPr>
                    </a:p>
                  </a:txBody>
                  <a:tcPr>
                    <a:solidFill>
                      <a:schemeClr val="accent1">
                        <a:lumMod val="40000"/>
                        <a:lumOff val="60000"/>
                      </a:schemeClr>
                    </a:solidFill>
                  </a:tcPr>
                </a:tc>
              </a:tr>
            </a:tbl>
          </a:graphicData>
        </a:graphic>
      </p:graphicFrame>
      <p:sp>
        <p:nvSpPr>
          <p:cNvPr id="7" name="TextBox 6"/>
          <p:cNvSpPr txBox="1"/>
          <p:nvPr/>
        </p:nvSpPr>
        <p:spPr>
          <a:xfrm>
            <a:off x="1074057" y="1107849"/>
            <a:ext cx="3338286" cy="2554545"/>
          </a:xfrm>
          <a:prstGeom prst="rect">
            <a:avLst/>
          </a:prstGeom>
          <a:noFill/>
        </p:spPr>
        <p:txBody>
          <a:bodyPr wrap="square" rtlCol="0">
            <a:spAutoFit/>
          </a:bodyPr>
          <a:lstStyle/>
          <a:p>
            <a:r>
              <a:rPr lang="en-US" sz="3200" dirty="0" smtClean="0"/>
              <a:t>Sites of 80% conservation in complex and simple hearts</a:t>
            </a:r>
          </a:p>
          <a:p>
            <a:endParaRPr lang="en-US" sz="3200" dirty="0"/>
          </a:p>
        </p:txBody>
      </p:sp>
      <p:sp>
        <p:nvSpPr>
          <p:cNvPr id="8" name="TextBox 7"/>
          <p:cNvSpPr txBox="1"/>
          <p:nvPr/>
        </p:nvSpPr>
        <p:spPr>
          <a:xfrm>
            <a:off x="1132114" y="3402295"/>
            <a:ext cx="3338286" cy="2062103"/>
          </a:xfrm>
          <a:prstGeom prst="rect">
            <a:avLst/>
          </a:prstGeom>
          <a:noFill/>
        </p:spPr>
        <p:txBody>
          <a:bodyPr wrap="square" rtlCol="0">
            <a:spAutoFit/>
          </a:bodyPr>
          <a:lstStyle/>
          <a:p>
            <a:r>
              <a:rPr lang="en-US" sz="3200" dirty="0" smtClean="0"/>
              <a:t>Sites of 90% conservation in complex hearts</a:t>
            </a:r>
          </a:p>
          <a:p>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2542098195"/>
              </p:ext>
            </p:extLst>
          </p:nvPr>
        </p:nvGraphicFramePr>
        <p:xfrm>
          <a:off x="3938806" y="5374864"/>
          <a:ext cx="8128001" cy="859536"/>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r>
                        <a:rPr lang="en-US" sz="2220" b="1" dirty="0" smtClean="0">
                          <a:solidFill>
                            <a:schemeClr val="tx1"/>
                          </a:solidFill>
                        </a:rPr>
                        <a:t>2</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30</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31</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37</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45</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54</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57</a:t>
                      </a:r>
                      <a:endParaRPr lang="en-US" sz="2220" b="1" dirty="0">
                        <a:solidFill>
                          <a:schemeClr val="tx1"/>
                        </a:solidFill>
                      </a:endParaRPr>
                    </a:p>
                  </a:txBody>
                  <a:tcPr>
                    <a:solidFill>
                      <a:schemeClr val="accent2">
                        <a:lumMod val="40000"/>
                        <a:lumOff val="60000"/>
                      </a:schemeClr>
                    </a:solidFill>
                  </a:tcPr>
                </a:tc>
              </a:tr>
              <a:tr h="370840">
                <a:tc>
                  <a:txBody>
                    <a:bodyPr/>
                    <a:lstStyle/>
                    <a:p>
                      <a:r>
                        <a:rPr lang="en-US" sz="2220" b="1" dirty="0" smtClean="0">
                          <a:solidFill>
                            <a:schemeClr val="tx1"/>
                          </a:solidFill>
                        </a:rPr>
                        <a:t>N</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S</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P</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T</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L</a:t>
                      </a:r>
                      <a:endParaRPr lang="en-US" sz="2220" b="1" dirty="0">
                        <a:solidFill>
                          <a:schemeClr val="tx1"/>
                        </a:solidFill>
                      </a:endParaRPr>
                    </a:p>
                  </a:txBody>
                  <a:tcPr>
                    <a:solidFill>
                      <a:schemeClr val="accent2">
                        <a:lumMod val="40000"/>
                        <a:lumOff val="60000"/>
                      </a:schemeClr>
                    </a:solidFill>
                  </a:tcPr>
                </a:tc>
                <a:tc>
                  <a:txBody>
                    <a:bodyPr/>
                    <a:lstStyle/>
                    <a:p>
                      <a:r>
                        <a:rPr lang="en-US" sz="2220" b="1" dirty="0" smtClean="0">
                          <a:solidFill>
                            <a:schemeClr val="tx1"/>
                          </a:solidFill>
                        </a:rPr>
                        <a:t>R</a:t>
                      </a:r>
                      <a:endParaRPr lang="en-US" sz="2220" b="1" dirty="0">
                        <a:solidFill>
                          <a:schemeClr val="tx1"/>
                        </a:solidFill>
                      </a:endParaRPr>
                    </a:p>
                  </a:txBody>
                  <a:tcPr>
                    <a:solidFill>
                      <a:schemeClr val="accent2">
                        <a:lumMod val="40000"/>
                        <a:lumOff val="60000"/>
                      </a:schemeClr>
                    </a:solidFill>
                  </a:tcPr>
                </a:tc>
              </a:tr>
            </a:tbl>
          </a:graphicData>
        </a:graphic>
      </p:graphicFrame>
      <p:sp>
        <p:nvSpPr>
          <p:cNvPr id="10" name="TextBox 9"/>
          <p:cNvSpPr txBox="1"/>
          <p:nvPr/>
        </p:nvSpPr>
        <p:spPr>
          <a:xfrm>
            <a:off x="611278" y="5266023"/>
            <a:ext cx="3338286" cy="1077218"/>
          </a:xfrm>
          <a:prstGeom prst="rect">
            <a:avLst/>
          </a:prstGeom>
          <a:noFill/>
        </p:spPr>
        <p:txBody>
          <a:bodyPr wrap="square" rtlCol="0">
            <a:spAutoFit/>
          </a:bodyPr>
          <a:lstStyle/>
          <a:p>
            <a:r>
              <a:rPr lang="en-US" sz="3200" dirty="0" smtClean="0"/>
              <a:t>Unique to complex</a:t>
            </a:r>
          </a:p>
          <a:p>
            <a:r>
              <a:rPr lang="en-US" sz="3200" dirty="0" smtClean="0"/>
              <a:t>hearts </a:t>
            </a:r>
            <a:endParaRPr lang="en-US" sz="3200" dirty="0"/>
          </a:p>
        </p:txBody>
      </p:sp>
      <p:sp>
        <p:nvSpPr>
          <p:cNvPr id="3" name="Rectangle 2"/>
          <p:cNvSpPr/>
          <p:nvPr/>
        </p:nvSpPr>
        <p:spPr>
          <a:xfrm>
            <a:off x="9746343" y="5374864"/>
            <a:ext cx="1146628" cy="859536"/>
          </a:xfrm>
          <a:prstGeom prst="rect">
            <a:avLst/>
          </a:prstGeom>
          <a:solidFill>
            <a:schemeClr val="bg2">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797144" y="5374864"/>
            <a:ext cx="1095827" cy="859536"/>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797144" y="5374864"/>
            <a:ext cx="1095827" cy="859536"/>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194800" y="2069601"/>
            <a:ext cx="909864" cy="9003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46343" y="3795651"/>
            <a:ext cx="1065092" cy="9003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44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Aim 1: </a:t>
            </a:r>
            <a:r>
              <a:rPr lang="en-US" b="1" dirty="0"/>
              <a:t>Determine NIPBL amino acids critical to heart development </a:t>
            </a:r>
            <a:r>
              <a:rPr lang="en-US" dirty="0"/>
              <a:t/>
            </a:r>
            <a:br>
              <a:rPr lang="en-US" dirty="0"/>
            </a:br>
            <a:endParaRPr lang="en-US" dirty="0"/>
          </a:p>
        </p:txBody>
      </p:sp>
      <p:sp>
        <p:nvSpPr>
          <p:cNvPr id="4" name="TextBox 3"/>
          <p:cNvSpPr txBox="1"/>
          <p:nvPr/>
        </p:nvSpPr>
        <p:spPr>
          <a:xfrm>
            <a:off x="1312433" y="2280621"/>
            <a:ext cx="1828800" cy="584775"/>
          </a:xfrm>
          <a:prstGeom prst="rect">
            <a:avLst/>
          </a:prstGeom>
          <a:noFill/>
        </p:spPr>
        <p:txBody>
          <a:bodyPr wrap="square" rtlCol="0">
            <a:spAutoFit/>
          </a:bodyPr>
          <a:lstStyle/>
          <a:p>
            <a:r>
              <a:rPr lang="en-US" sz="3200" dirty="0" smtClean="0"/>
              <a:t>Align</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9491" y="3483270"/>
            <a:ext cx="775183" cy="685739"/>
          </a:xfrm>
          <a:prstGeom prst="rect">
            <a:avLst/>
          </a:prstGeom>
        </p:spPr>
      </p:pic>
      <p:sp>
        <p:nvSpPr>
          <p:cNvPr id="8" name="TextBox 7"/>
          <p:cNvSpPr txBox="1"/>
          <p:nvPr/>
        </p:nvSpPr>
        <p:spPr>
          <a:xfrm>
            <a:off x="4987963" y="2280619"/>
            <a:ext cx="2746786" cy="584775"/>
          </a:xfrm>
          <a:prstGeom prst="rect">
            <a:avLst/>
          </a:prstGeom>
          <a:noFill/>
        </p:spPr>
        <p:txBody>
          <a:bodyPr wrap="square" rtlCol="0">
            <a:spAutoFit/>
          </a:bodyPr>
          <a:lstStyle/>
          <a:p>
            <a:r>
              <a:rPr lang="en-US" sz="3200" dirty="0" smtClean="0"/>
              <a:t>Mutagenize</a:t>
            </a:r>
            <a:endParaRPr lang="en-US" sz="3200" dirty="0"/>
          </a:p>
        </p:txBody>
      </p:sp>
      <p:sp>
        <p:nvSpPr>
          <p:cNvPr id="9" name="TextBox 8"/>
          <p:cNvSpPr txBox="1"/>
          <p:nvPr/>
        </p:nvSpPr>
        <p:spPr>
          <a:xfrm>
            <a:off x="9342486" y="2280618"/>
            <a:ext cx="2746786" cy="584775"/>
          </a:xfrm>
          <a:prstGeom prst="rect">
            <a:avLst/>
          </a:prstGeom>
          <a:noFill/>
        </p:spPr>
        <p:txBody>
          <a:bodyPr wrap="square" rtlCol="0">
            <a:spAutoFit/>
          </a:bodyPr>
          <a:lstStyle/>
          <a:p>
            <a:r>
              <a:rPr lang="en-US" sz="3200" dirty="0" smtClean="0"/>
              <a:t>Observe</a:t>
            </a:r>
            <a:endParaRPr lang="en-US" sz="3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216" y="3520208"/>
            <a:ext cx="777701" cy="67428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02" y="3857350"/>
            <a:ext cx="2180326" cy="188576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289" y="3857350"/>
            <a:ext cx="2090913" cy="194115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837" y="4685688"/>
            <a:ext cx="2180326" cy="188576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1972" y="4685688"/>
            <a:ext cx="1514486" cy="1271597"/>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7774" y="4307992"/>
            <a:ext cx="1552586" cy="1538299"/>
          </a:xfrm>
          <a:prstGeom prst="rect">
            <a:avLst/>
          </a:prstGeom>
        </p:spPr>
      </p:pic>
      <p:sp>
        <p:nvSpPr>
          <p:cNvPr id="27" name="Right Arrow 26"/>
          <p:cNvSpPr/>
          <p:nvPr/>
        </p:nvSpPr>
        <p:spPr>
          <a:xfrm>
            <a:off x="3055172" y="2439404"/>
            <a:ext cx="1301675"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7287410" y="2467233"/>
            <a:ext cx="936811"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0140" y="3083659"/>
            <a:ext cx="2226023" cy="1383911"/>
          </a:xfrm>
          <a:prstGeom prst="rect">
            <a:avLst/>
          </a:prstGeom>
        </p:spPr>
      </p:pic>
      <p:sp>
        <p:nvSpPr>
          <p:cNvPr id="22" name="Rectangle 21"/>
          <p:cNvSpPr/>
          <p:nvPr/>
        </p:nvSpPr>
        <p:spPr>
          <a:xfrm>
            <a:off x="8473181" y="2036867"/>
            <a:ext cx="3381166" cy="4534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88626" y="2783921"/>
            <a:ext cx="3211080" cy="996116"/>
            <a:chOff x="720941" y="2731893"/>
            <a:chExt cx="3211080" cy="996116"/>
          </a:xfrm>
        </p:grpSpPr>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b="10558"/>
            <a:stretch/>
          </p:blipFill>
          <p:spPr>
            <a:xfrm>
              <a:off x="720941" y="2731893"/>
              <a:ext cx="1028030" cy="996116"/>
            </a:xfrm>
            <a:prstGeom prst="rect">
              <a:avLst/>
            </a:prstGeom>
          </p:spPr>
        </p:pic>
        <p:sp>
          <p:nvSpPr>
            <p:cNvPr id="25" name="Heart 24"/>
            <p:cNvSpPr/>
            <p:nvPr/>
          </p:nvSpPr>
          <p:spPr>
            <a:xfrm>
              <a:off x="3139477" y="2994089"/>
              <a:ext cx="792544" cy="638666"/>
            </a:xfrm>
            <a:prstGeom prst="hear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06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Aim 1: </a:t>
            </a:r>
            <a:r>
              <a:rPr lang="en-US" b="1" dirty="0"/>
              <a:t>Determine NIPBL amino acids critical to heart development </a:t>
            </a:r>
            <a:r>
              <a:rPr lang="en-US" dirty="0"/>
              <a:t/>
            </a:r>
            <a:br>
              <a:rPr lang="en-US" dirty="0"/>
            </a:br>
            <a:endParaRPr lang="en-US" dirty="0"/>
          </a:p>
        </p:txBody>
      </p:sp>
      <p:sp>
        <p:nvSpPr>
          <p:cNvPr id="4" name="TextBox 3"/>
          <p:cNvSpPr txBox="1"/>
          <p:nvPr/>
        </p:nvSpPr>
        <p:spPr>
          <a:xfrm>
            <a:off x="1312433" y="2280621"/>
            <a:ext cx="1828800" cy="584775"/>
          </a:xfrm>
          <a:prstGeom prst="rect">
            <a:avLst/>
          </a:prstGeom>
          <a:noFill/>
        </p:spPr>
        <p:txBody>
          <a:bodyPr wrap="square" rtlCol="0">
            <a:spAutoFit/>
          </a:bodyPr>
          <a:lstStyle/>
          <a:p>
            <a:r>
              <a:rPr lang="en-US" sz="3200" dirty="0" smtClean="0"/>
              <a:t>Align</a:t>
            </a:r>
            <a:endParaRPr lang="en-US" sz="3200" dirty="0"/>
          </a:p>
        </p:txBody>
      </p:sp>
      <p:sp>
        <p:nvSpPr>
          <p:cNvPr id="8" name="TextBox 7"/>
          <p:cNvSpPr txBox="1"/>
          <p:nvPr/>
        </p:nvSpPr>
        <p:spPr>
          <a:xfrm>
            <a:off x="4987963" y="2280619"/>
            <a:ext cx="2746786" cy="584775"/>
          </a:xfrm>
          <a:prstGeom prst="rect">
            <a:avLst/>
          </a:prstGeom>
          <a:noFill/>
        </p:spPr>
        <p:txBody>
          <a:bodyPr wrap="square" rtlCol="0">
            <a:spAutoFit/>
          </a:bodyPr>
          <a:lstStyle/>
          <a:p>
            <a:r>
              <a:rPr lang="en-US" sz="3200" dirty="0" smtClean="0"/>
              <a:t>Mutagenize</a:t>
            </a:r>
            <a:endParaRPr lang="en-US" sz="3200" dirty="0"/>
          </a:p>
        </p:txBody>
      </p:sp>
      <p:sp>
        <p:nvSpPr>
          <p:cNvPr id="9" name="TextBox 8"/>
          <p:cNvSpPr txBox="1"/>
          <p:nvPr/>
        </p:nvSpPr>
        <p:spPr>
          <a:xfrm>
            <a:off x="9086757" y="2280618"/>
            <a:ext cx="2746786" cy="584775"/>
          </a:xfrm>
          <a:prstGeom prst="rect">
            <a:avLst/>
          </a:prstGeom>
          <a:noFill/>
        </p:spPr>
        <p:txBody>
          <a:bodyPr wrap="square" rtlCol="0">
            <a:spAutoFit/>
          </a:bodyPr>
          <a:lstStyle/>
          <a:p>
            <a:r>
              <a:rPr lang="en-US" sz="3200" dirty="0" smtClean="0"/>
              <a:t>Observe</a:t>
            </a:r>
            <a:endParaRPr lang="en-US" sz="32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02" y="3857350"/>
            <a:ext cx="2180326" cy="188576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289" y="3857350"/>
            <a:ext cx="2090913" cy="1941151"/>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837" y="4685688"/>
            <a:ext cx="2180326" cy="1885765"/>
          </a:xfrm>
          <a:prstGeom prst="rect">
            <a:avLst/>
          </a:prstGeom>
        </p:spPr>
      </p:pic>
      <p:sp>
        <p:nvSpPr>
          <p:cNvPr id="27" name="Right Arrow 26"/>
          <p:cNvSpPr/>
          <p:nvPr/>
        </p:nvSpPr>
        <p:spPr>
          <a:xfrm>
            <a:off x="3055172" y="2439404"/>
            <a:ext cx="1301675"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7287410" y="2467233"/>
            <a:ext cx="936811"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140" y="3083659"/>
            <a:ext cx="2226023" cy="1383911"/>
          </a:xfrm>
          <a:prstGeom prst="rect">
            <a:avLst/>
          </a:prstGeom>
        </p:spPr>
      </p:pic>
      <p:grpSp>
        <p:nvGrpSpPr>
          <p:cNvPr id="23" name="Group 22"/>
          <p:cNvGrpSpPr/>
          <p:nvPr/>
        </p:nvGrpSpPr>
        <p:grpSpPr>
          <a:xfrm>
            <a:off x="720941" y="2731893"/>
            <a:ext cx="3211080" cy="996116"/>
            <a:chOff x="720941" y="2731893"/>
            <a:chExt cx="3211080" cy="996116"/>
          </a:xfrm>
        </p:grpSpPr>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b="10558"/>
            <a:stretch/>
          </p:blipFill>
          <p:spPr>
            <a:xfrm>
              <a:off x="720941" y="2731893"/>
              <a:ext cx="1028030" cy="996116"/>
            </a:xfrm>
            <a:prstGeom prst="rect">
              <a:avLst/>
            </a:prstGeom>
          </p:spPr>
        </p:pic>
        <p:sp>
          <p:nvSpPr>
            <p:cNvPr id="25" name="Heart 24"/>
            <p:cNvSpPr/>
            <p:nvPr/>
          </p:nvSpPr>
          <p:spPr>
            <a:xfrm>
              <a:off x="3139477" y="2994089"/>
              <a:ext cx="792544" cy="638666"/>
            </a:xfrm>
            <a:prstGeom prst="hear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562252" y="2994089"/>
            <a:ext cx="4629748" cy="2729699"/>
            <a:chOff x="7562252" y="2994089"/>
            <a:chExt cx="4629748" cy="2729699"/>
          </a:xfrm>
        </p:grpSpPr>
        <p:grpSp>
          <p:nvGrpSpPr>
            <p:cNvPr id="3" name="Group 2"/>
            <p:cNvGrpSpPr/>
            <p:nvPr/>
          </p:nvGrpSpPr>
          <p:grpSpPr>
            <a:xfrm>
              <a:off x="7904830" y="3378132"/>
              <a:ext cx="3827113" cy="1538299"/>
              <a:chOff x="7919345" y="4418986"/>
              <a:chExt cx="3827113" cy="15382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1972" y="4685688"/>
                <a:ext cx="1514486" cy="1271597"/>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9345" y="4418986"/>
                <a:ext cx="1552586" cy="1538299"/>
              </a:xfrm>
              <a:prstGeom prst="rect">
                <a:avLst/>
              </a:prstGeom>
            </p:spPr>
          </p:pic>
        </p:grpSp>
        <p:sp>
          <p:nvSpPr>
            <p:cNvPr id="6" name="TextBox 5"/>
            <p:cNvSpPr txBox="1"/>
            <p:nvPr/>
          </p:nvSpPr>
          <p:spPr>
            <a:xfrm>
              <a:off x="8433224" y="2994089"/>
              <a:ext cx="754319" cy="523220"/>
            </a:xfrm>
            <a:prstGeom prst="rect">
              <a:avLst/>
            </a:prstGeom>
            <a:noFill/>
          </p:spPr>
          <p:txBody>
            <a:bodyPr wrap="square" rtlCol="0">
              <a:spAutoFit/>
            </a:bodyPr>
            <a:lstStyle/>
            <a:p>
              <a:r>
                <a:rPr lang="en-US" sz="2800" dirty="0" smtClean="0"/>
                <a:t>WT  </a:t>
              </a:r>
              <a:endParaRPr lang="en-US" sz="2800" dirty="0"/>
            </a:p>
          </p:txBody>
        </p:sp>
        <p:grpSp>
          <p:nvGrpSpPr>
            <p:cNvPr id="32" name="Group 31"/>
            <p:cNvGrpSpPr/>
            <p:nvPr/>
          </p:nvGrpSpPr>
          <p:grpSpPr>
            <a:xfrm>
              <a:off x="7562252" y="4963722"/>
              <a:ext cx="4629748" cy="760066"/>
              <a:chOff x="7097023" y="4047644"/>
              <a:chExt cx="4629748" cy="760066"/>
            </a:xfrm>
          </p:grpSpPr>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r="2338"/>
              <a:stretch/>
            </p:blipFill>
            <p:spPr>
              <a:xfrm>
                <a:off x="7097023" y="4047644"/>
                <a:ext cx="2339343" cy="746519"/>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6366" y="4083370"/>
                <a:ext cx="2290405" cy="724340"/>
              </a:xfrm>
              <a:prstGeom prst="rect">
                <a:avLst/>
              </a:prstGeom>
            </p:spPr>
          </p:pic>
        </p:grpSp>
        <p:sp>
          <p:nvSpPr>
            <p:cNvPr id="35" name="TextBox 34"/>
            <p:cNvSpPr txBox="1"/>
            <p:nvPr/>
          </p:nvSpPr>
          <p:spPr>
            <a:xfrm>
              <a:off x="10217457" y="3005612"/>
              <a:ext cx="1334891" cy="523220"/>
            </a:xfrm>
            <a:prstGeom prst="rect">
              <a:avLst/>
            </a:prstGeom>
            <a:noFill/>
          </p:spPr>
          <p:txBody>
            <a:bodyPr wrap="square" rtlCol="0">
              <a:spAutoFit/>
            </a:bodyPr>
            <a:lstStyle/>
            <a:p>
              <a:r>
                <a:rPr lang="en-US" sz="2800" dirty="0" smtClean="0"/>
                <a:t>Mutant  </a:t>
              </a:r>
              <a:endParaRPr lang="en-US" sz="2800" dirty="0"/>
            </a:p>
          </p:txBody>
        </p:sp>
      </p:grpSp>
    </p:spTree>
    <p:extLst>
      <p:ext uri="{BB962C8B-B14F-4D97-AF65-F5344CB8AC3E}">
        <p14:creationId xmlns:p14="http://schemas.microsoft.com/office/powerpoint/2010/main" val="871796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b="10113"/>
          <a:stretch/>
        </p:blipFill>
        <p:spPr>
          <a:xfrm>
            <a:off x="8355992" y="2376861"/>
            <a:ext cx="3343019" cy="1362647"/>
          </a:xfrm>
          <a:prstGeom prst="rect">
            <a:avLst/>
          </a:prstGeom>
        </p:spPr>
      </p:pic>
      <p:sp>
        <p:nvSpPr>
          <p:cNvPr id="2" name="Title 1"/>
          <p:cNvSpPr>
            <a:spLocks noGrp="1"/>
          </p:cNvSpPr>
          <p:nvPr>
            <p:ph type="title"/>
          </p:nvPr>
        </p:nvSpPr>
        <p:spPr>
          <a:xfrm>
            <a:off x="349451" y="792929"/>
            <a:ext cx="11496979" cy="442579"/>
          </a:xfrm>
        </p:spPr>
        <p:txBody>
          <a:bodyPr>
            <a:normAutofit fontScale="90000"/>
          </a:bodyPr>
          <a:lstStyle/>
          <a:p>
            <a:r>
              <a:rPr lang="en-US" b="1" u="sng" dirty="0"/>
              <a:t>Aim 2:</a:t>
            </a:r>
            <a:r>
              <a:rPr lang="en-US" b="1" dirty="0"/>
              <a:t> Find </a:t>
            </a:r>
            <a:r>
              <a:rPr lang="en-US" b="1" dirty="0" smtClean="0"/>
              <a:t>molecules capable of rescuing phenotype</a:t>
            </a:r>
            <a:r>
              <a:rPr lang="en-US" dirty="0"/>
              <a:t/>
            </a:r>
            <a:br>
              <a:rPr lang="en-US" dirty="0"/>
            </a:br>
            <a:endParaRPr lang="en-US" dirty="0"/>
          </a:p>
        </p:txBody>
      </p:sp>
      <p:sp>
        <p:nvSpPr>
          <p:cNvPr id="4" name="TextBox 3"/>
          <p:cNvSpPr txBox="1"/>
          <p:nvPr/>
        </p:nvSpPr>
        <p:spPr>
          <a:xfrm>
            <a:off x="735992" y="1465300"/>
            <a:ext cx="3137432" cy="1077218"/>
          </a:xfrm>
          <a:prstGeom prst="rect">
            <a:avLst/>
          </a:prstGeom>
          <a:noFill/>
        </p:spPr>
        <p:txBody>
          <a:bodyPr wrap="square" rtlCol="0">
            <a:spAutoFit/>
          </a:bodyPr>
          <a:lstStyle/>
          <a:p>
            <a:r>
              <a:rPr lang="en-US" sz="3200" dirty="0" smtClean="0"/>
              <a:t>Choose chemical library </a:t>
            </a:r>
            <a:endParaRPr lang="en-US" sz="3200" dirty="0"/>
          </a:p>
        </p:txBody>
      </p:sp>
      <p:sp>
        <p:nvSpPr>
          <p:cNvPr id="5" name="TextBox 4"/>
          <p:cNvSpPr txBox="1"/>
          <p:nvPr/>
        </p:nvSpPr>
        <p:spPr>
          <a:xfrm>
            <a:off x="5039876" y="1458655"/>
            <a:ext cx="2295125" cy="1077218"/>
          </a:xfrm>
          <a:prstGeom prst="rect">
            <a:avLst/>
          </a:prstGeom>
          <a:noFill/>
        </p:spPr>
        <p:txBody>
          <a:bodyPr wrap="square" rtlCol="0">
            <a:spAutoFit/>
          </a:bodyPr>
          <a:lstStyle/>
          <a:p>
            <a:r>
              <a:rPr lang="en-US" sz="3200" dirty="0" smtClean="0"/>
              <a:t>Biochemical screen</a:t>
            </a:r>
            <a:endParaRPr lang="en-US" sz="3200" dirty="0"/>
          </a:p>
        </p:txBody>
      </p:sp>
      <p:sp>
        <p:nvSpPr>
          <p:cNvPr id="6" name="TextBox 5"/>
          <p:cNvSpPr txBox="1"/>
          <p:nvPr/>
        </p:nvSpPr>
        <p:spPr>
          <a:xfrm>
            <a:off x="8770756" y="1465300"/>
            <a:ext cx="3137432" cy="1077218"/>
          </a:xfrm>
          <a:prstGeom prst="rect">
            <a:avLst/>
          </a:prstGeom>
          <a:noFill/>
        </p:spPr>
        <p:txBody>
          <a:bodyPr wrap="square" rtlCol="0">
            <a:spAutoFit/>
          </a:bodyPr>
          <a:lstStyle/>
          <a:p>
            <a:r>
              <a:rPr lang="en-US" sz="3200" dirty="0" smtClean="0"/>
              <a:t>In-vivo</a:t>
            </a:r>
          </a:p>
          <a:p>
            <a:r>
              <a:rPr lang="en-US" sz="3200" dirty="0" smtClean="0"/>
              <a:t>screen</a:t>
            </a:r>
            <a:endParaRPr lang="en-US" sz="3200" dirty="0"/>
          </a:p>
        </p:txBody>
      </p:sp>
      <p:sp>
        <p:nvSpPr>
          <p:cNvPr id="7" name="Right Arrow 6"/>
          <p:cNvSpPr/>
          <p:nvPr/>
        </p:nvSpPr>
        <p:spPr>
          <a:xfrm>
            <a:off x="3900845" y="19001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513685" y="1912578"/>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98858" y="2542518"/>
            <a:ext cx="3425347" cy="3882970"/>
            <a:chOff x="161072" y="2910268"/>
            <a:chExt cx="3712353" cy="388297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72" y="2910268"/>
              <a:ext cx="1831991" cy="119460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194" y="2910268"/>
              <a:ext cx="1882230" cy="119460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73" y="4104871"/>
              <a:ext cx="3712352" cy="13710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072" y="5475962"/>
              <a:ext cx="3712352" cy="1317276"/>
            </a:xfrm>
            <a:prstGeom prst="rect">
              <a:avLst/>
            </a:prstGeom>
          </p:spPr>
        </p:pic>
      </p:grpSp>
      <p:grpSp>
        <p:nvGrpSpPr>
          <p:cNvPr id="22" name="Group 21"/>
          <p:cNvGrpSpPr/>
          <p:nvPr/>
        </p:nvGrpSpPr>
        <p:grpSpPr>
          <a:xfrm>
            <a:off x="4807876" y="2572314"/>
            <a:ext cx="2995634" cy="3543762"/>
            <a:chOff x="4939720" y="2799568"/>
            <a:chExt cx="2995634" cy="3543762"/>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9721" y="2799568"/>
              <a:ext cx="2495436" cy="177915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9720" y="3542960"/>
              <a:ext cx="2995634" cy="2800370"/>
            </a:xfrm>
            <a:prstGeom prst="rect">
              <a:avLst/>
            </a:prstGeom>
          </p:spPr>
        </p:pic>
      </p:grpSp>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b="16578"/>
          <a:stretch/>
        </p:blipFill>
        <p:spPr>
          <a:xfrm>
            <a:off x="8646191" y="3737121"/>
            <a:ext cx="2356740" cy="2903704"/>
          </a:xfrm>
          <a:prstGeom prst="rect">
            <a:avLst/>
          </a:prstGeom>
        </p:spPr>
      </p:pic>
      <p:sp>
        <p:nvSpPr>
          <p:cNvPr id="23" name="Rectangle 22"/>
          <p:cNvSpPr/>
          <p:nvPr/>
        </p:nvSpPr>
        <p:spPr>
          <a:xfrm>
            <a:off x="4770880" y="1199123"/>
            <a:ext cx="7137308" cy="5617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767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30" y="124205"/>
            <a:ext cx="6411295" cy="1325563"/>
          </a:xfrm>
        </p:spPr>
        <p:txBody>
          <a:bodyPr/>
          <a:lstStyle/>
          <a:p>
            <a:r>
              <a:rPr lang="en-US" dirty="0" smtClean="0"/>
              <a:t>Chemical libraries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712"/>
          <a:stretch/>
        </p:blipFill>
        <p:spPr>
          <a:xfrm>
            <a:off x="5578117" y="4207909"/>
            <a:ext cx="5452632" cy="1709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172" y="1962057"/>
            <a:ext cx="5443577" cy="173356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8568" b="6817"/>
          <a:stretch/>
        </p:blipFill>
        <p:spPr>
          <a:xfrm>
            <a:off x="1985019" y="3398542"/>
            <a:ext cx="2215754" cy="17795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4684" y="2286237"/>
            <a:ext cx="1776425" cy="852494"/>
          </a:xfrm>
          <a:prstGeom prst="rect">
            <a:avLst/>
          </a:prstGeom>
        </p:spPr>
      </p:pic>
      <p:sp>
        <p:nvSpPr>
          <p:cNvPr id="9" name="TextBox 8"/>
          <p:cNvSpPr txBox="1"/>
          <p:nvPr/>
        </p:nvSpPr>
        <p:spPr>
          <a:xfrm>
            <a:off x="1985020" y="1441651"/>
            <a:ext cx="2460493" cy="584775"/>
          </a:xfrm>
          <a:prstGeom prst="rect">
            <a:avLst/>
          </a:prstGeom>
          <a:noFill/>
        </p:spPr>
        <p:txBody>
          <a:bodyPr wrap="square" rtlCol="0">
            <a:spAutoFit/>
          </a:bodyPr>
          <a:lstStyle/>
          <a:p>
            <a:r>
              <a:rPr lang="en-US" sz="3200" dirty="0" smtClean="0"/>
              <a:t>Broad library</a:t>
            </a:r>
            <a:endParaRPr lang="en-US" sz="3200" dirty="0"/>
          </a:p>
        </p:txBody>
      </p:sp>
      <p:sp>
        <p:nvSpPr>
          <p:cNvPr id="10" name="TextBox 9"/>
          <p:cNvSpPr txBox="1"/>
          <p:nvPr/>
        </p:nvSpPr>
        <p:spPr>
          <a:xfrm>
            <a:off x="6860738" y="1121137"/>
            <a:ext cx="3805436" cy="584775"/>
          </a:xfrm>
          <a:prstGeom prst="rect">
            <a:avLst/>
          </a:prstGeom>
          <a:noFill/>
        </p:spPr>
        <p:txBody>
          <a:bodyPr wrap="square" rtlCol="0">
            <a:spAutoFit/>
          </a:bodyPr>
          <a:lstStyle/>
          <a:p>
            <a:r>
              <a:rPr lang="en-US" sz="3200" dirty="0" smtClean="0"/>
              <a:t>Function oriented </a:t>
            </a:r>
            <a:endParaRPr lang="en-US" sz="3200" dirty="0"/>
          </a:p>
        </p:txBody>
      </p:sp>
      <p:sp>
        <p:nvSpPr>
          <p:cNvPr id="3" name="Rectangle 2"/>
          <p:cNvSpPr/>
          <p:nvPr/>
        </p:nvSpPr>
        <p:spPr>
          <a:xfrm>
            <a:off x="7406640" y="2712484"/>
            <a:ext cx="3033656" cy="2620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17976" y="4931781"/>
            <a:ext cx="3655808" cy="2620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986169" y="774433"/>
            <a:ext cx="6836485" cy="5728565"/>
          </a:xfrm>
          <a:custGeom>
            <a:avLst/>
            <a:gdLst>
              <a:gd name="connsiteX0" fmla="*/ 1339327 w 6836485"/>
              <a:gd name="connsiteY0" fmla="*/ 96936 h 5728565"/>
              <a:gd name="connsiteX1" fmla="*/ 1285539 w 6836485"/>
              <a:gd name="connsiteY1" fmla="*/ 172240 h 5728565"/>
              <a:gd name="connsiteX2" fmla="*/ 1258645 w 6836485"/>
              <a:gd name="connsiteY2" fmla="*/ 209892 h 5728565"/>
              <a:gd name="connsiteX3" fmla="*/ 1247887 w 6836485"/>
              <a:gd name="connsiteY3" fmla="*/ 236786 h 5728565"/>
              <a:gd name="connsiteX4" fmla="*/ 1215615 w 6836485"/>
              <a:gd name="connsiteY4" fmla="*/ 269059 h 5728565"/>
              <a:gd name="connsiteX5" fmla="*/ 1194099 w 6836485"/>
              <a:gd name="connsiteY5" fmla="*/ 295953 h 5728565"/>
              <a:gd name="connsiteX6" fmla="*/ 1183342 w 6836485"/>
              <a:gd name="connsiteY6" fmla="*/ 312089 h 5728565"/>
              <a:gd name="connsiteX7" fmla="*/ 1167205 w 6836485"/>
              <a:gd name="connsiteY7" fmla="*/ 333605 h 5728565"/>
              <a:gd name="connsiteX8" fmla="*/ 1129553 w 6836485"/>
              <a:gd name="connsiteY8" fmla="*/ 376635 h 5728565"/>
              <a:gd name="connsiteX9" fmla="*/ 1091902 w 6836485"/>
              <a:gd name="connsiteY9" fmla="*/ 392772 h 5728565"/>
              <a:gd name="connsiteX10" fmla="*/ 1000462 w 6836485"/>
              <a:gd name="connsiteY10" fmla="*/ 478833 h 5728565"/>
              <a:gd name="connsiteX11" fmla="*/ 973567 w 6836485"/>
              <a:gd name="connsiteY11" fmla="*/ 511106 h 5728565"/>
              <a:gd name="connsiteX12" fmla="*/ 882127 w 6836485"/>
              <a:gd name="connsiteY12" fmla="*/ 586409 h 5728565"/>
              <a:gd name="connsiteX13" fmla="*/ 855233 w 6836485"/>
              <a:gd name="connsiteY13" fmla="*/ 613303 h 5728565"/>
              <a:gd name="connsiteX14" fmla="*/ 822960 w 6836485"/>
              <a:gd name="connsiteY14" fmla="*/ 629440 h 5728565"/>
              <a:gd name="connsiteX15" fmla="*/ 742278 w 6836485"/>
              <a:gd name="connsiteY15" fmla="*/ 683228 h 5728565"/>
              <a:gd name="connsiteX16" fmla="*/ 666975 w 6836485"/>
              <a:gd name="connsiteY16" fmla="*/ 731638 h 5728565"/>
              <a:gd name="connsiteX17" fmla="*/ 543262 w 6836485"/>
              <a:gd name="connsiteY17" fmla="*/ 801562 h 5728565"/>
              <a:gd name="connsiteX18" fmla="*/ 516367 w 6836485"/>
              <a:gd name="connsiteY18" fmla="*/ 817699 h 5728565"/>
              <a:gd name="connsiteX19" fmla="*/ 457200 w 6836485"/>
              <a:gd name="connsiteY19" fmla="*/ 860729 h 5728565"/>
              <a:gd name="connsiteX20" fmla="*/ 435685 w 6836485"/>
              <a:gd name="connsiteY20" fmla="*/ 871487 h 5728565"/>
              <a:gd name="connsiteX21" fmla="*/ 408791 w 6836485"/>
              <a:gd name="connsiteY21" fmla="*/ 903760 h 5728565"/>
              <a:gd name="connsiteX22" fmla="*/ 381897 w 6836485"/>
              <a:gd name="connsiteY22" fmla="*/ 919896 h 5728565"/>
              <a:gd name="connsiteX23" fmla="*/ 376518 w 6836485"/>
              <a:gd name="connsiteY23" fmla="*/ 936033 h 5728565"/>
              <a:gd name="connsiteX24" fmla="*/ 360382 w 6836485"/>
              <a:gd name="connsiteY24" fmla="*/ 952169 h 5728565"/>
              <a:gd name="connsiteX25" fmla="*/ 344245 w 6836485"/>
              <a:gd name="connsiteY25" fmla="*/ 973685 h 5728565"/>
              <a:gd name="connsiteX26" fmla="*/ 338866 w 6836485"/>
              <a:gd name="connsiteY26" fmla="*/ 989821 h 5728565"/>
              <a:gd name="connsiteX27" fmla="*/ 290457 w 6836485"/>
              <a:gd name="connsiteY27" fmla="*/ 1048988 h 5728565"/>
              <a:gd name="connsiteX28" fmla="*/ 263563 w 6836485"/>
              <a:gd name="connsiteY28" fmla="*/ 1113534 h 5728565"/>
              <a:gd name="connsiteX29" fmla="*/ 236669 w 6836485"/>
              <a:gd name="connsiteY29" fmla="*/ 1156565 h 5728565"/>
              <a:gd name="connsiteX30" fmla="*/ 231290 w 6836485"/>
              <a:gd name="connsiteY30" fmla="*/ 1178080 h 5728565"/>
              <a:gd name="connsiteX31" fmla="*/ 220532 w 6836485"/>
              <a:gd name="connsiteY31" fmla="*/ 1248005 h 5728565"/>
              <a:gd name="connsiteX32" fmla="*/ 209775 w 6836485"/>
              <a:gd name="connsiteY32" fmla="*/ 1285656 h 5728565"/>
              <a:gd name="connsiteX33" fmla="*/ 182880 w 6836485"/>
              <a:gd name="connsiteY33" fmla="*/ 1328687 h 5728565"/>
              <a:gd name="connsiteX34" fmla="*/ 161365 w 6836485"/>
              <a:gd name="connsiteY34" fmla="*/ 1403991 h 5728565"/>
              <a:gd name="connsiteX35" fmla="*/ 150607 w 6836485"/>
              <a:gd name="connsiteY35" fmla="*/ 1452400 h 5728565"/>
              <a:gd name="connsiteX36" fmla="*/ 145229 w 6836485"/>
              <a:gd name="connsiteY36" fmla="*/ 1484673 h 5728565"/>
              <a:gd name="connsiteX37" fmla="*/ 134471 w 6836485"/>
              <a:gd name="connsiteY37" fmla="*/ 1500809 h 5728565"/>
              <a:gd name="connsiteX38" fmla="*/ 118335 w 6836485"/>
              <a:gd name="connsiteY38" fmla="*/ 1570734 h 5728565"/>
              <a:gd name="connsiteX39" fmla="*/ 96819 w 6836485"/>
              <a:gd name="connsiteY39" fmla="*/ 1646038 h 5728565"/>
              <a:gd name="connsiteX40" fmla="*/ 75304 w 6836485"/>
              <a:gd name="connsiteY40" fmla="*/ 1769751 h 5728565"/>
              <a:gd name="connsiteX41" fmla="*/ 64546 w 6836485"/>
              <a:gd name="connsiteY41" fmla="*/ 1850433 h 5728565"/>
              <a:gd name="connsiteX42" fmla="*/ 26895 w 6836485"/>
              <a:gd name="connsiteY42" fmla="*/ 2044071 h 5728565"/>
              <a:gd name="connsiteX43" fmla="*/ 37652 w 6836485"/>
              <a:gd name="connsiteY43" fmla="*/ 2581953 h 5728565"/>
              <a:gd name="connsiteX44" fmla="*/ 64546 w 6836485"/>
              <a:gd name="connsiteY44" fmla="*/ 2813242 h 5728565"/>
              <a:gd name="connsiteX45" fmla="*/ 69925 w 6836485"/>
              <a:gd name="connsiteY45" fmla="*/ 2926198 h 5728565"/>
              <a:gd name="connsiteX46" fmla="*/ 80683 w 6836485"/>
              <a:gd name="connsiteY46" fmla="*/ 3039153 h 5728565"/>
              <a:gd name="connsiteX47" fmla="*/ 86062 w 6836485"/>
              <a:gd name="connsiteY47" fmla="*/ 3071426 h 5728565"/>
              <a:gd name="connsiteX48" fmla="*/ 96819 w 6836485"/>
              <a:gd name="connsiteY48" fmla="*/ 3098320 h 5728565"/>
              <a:gd name="connsiteX49" fmla="*/ 91440 w 6836485"/>
              <a:gd name="connsiteY49" fmla="*/ 3544762 h 5728565"/>
              <a:gd name="connsiteX50" fmla="*/ 75304 w 6836485"/>
              <a:gd name="connsiteY50" fmla="*/ 3571656 h 5728565"/>
              <a:gd name="connsiteX51" fmla="*/ 69925 w 6836485"/>
              <a:gd name="connsiteY51" fmla="*/ 3593172 h 5728565"/>
              <a:gd name="connsiteX52" fmla="*/ 37652 w 6836485"/>
              <a:gd name="connsiteY52" fmla="*/ 3716885 h 5728565"/>
              <a:gd name="connsiteX53" fmla="*/ 26895 w 6836485"/>
              <a:gd name="connsiteY53" fmla="*/ 3813703 h 5728565"/>
              <a:gd name="connsiteX54" fmla="*/ 0 w 6836485"/>
              <a:gd name="connsiteY54" fmla="*/ 4034235 h 5728565"/>
              <a:gd name="connsiteX55" fmla="*/ 16137 w 6836485"/>
              <a:gd name="connsiteY55" fmla="*/ 4679694 h 5728565"/>
              <a:gd name="connsiteX56" fmla="*/ 43031 w 6836485"/>
              <a:gd name="connsiteY56" fmla="*/ 4760376 h 5728565"/>
              <a:gd name="connsiteX57" fmla="*/ 75304 w 6836485"/>
              <a:gd name="connsiteY57" fmla="*/ 4889468 h 5728565"/>
              <a:gd name="connsiteX58" fmla="*/ 107577 w 6836485"/>
              <a:gd name="connsiteY58" fmla="*/ 4959393 h 5728565"/>
              <a:gd name="connsiteX59" fmla="*/ 155986 w 6836485"/>
              <a:gd name="connsiteY59" fmla="*/ 5045454 h 5728565"/>
              <a:gd name="connsiteX60" fmla="*/ 247426 w 6836485"/>
              <a:gd name="connsiteY60" fmla="*/ 5110000 h 5728565"/>
              <a:gd name="connsiteX61" fmla="*/ 268942 w 6836485"/>
              <a:gd name="connsiteY61" fmla="*/ 5120758 h 5728565"/>
              <a:gd name="connsiteX62" fmla="*/ 349624 w 6836485"/>
              <a:gd name="connsiteY62" fmla="*/ 5147652 h 5728565"/>
              <a:gd name="connsiteX63" fmla="*/ 376518 w 6836485"/>
              <a:gd name="connsiteY63" fmla="*/ 5163788 h 5728565"/>
              <a:gd name="connsiteX64" fmla="*/ 419549 w 6836485"/>
              <a:gd name="connsiteY64" fmla="*/ 5179925 h 5728565"/>
              <a:gd name="connsiteX65" fmla="*/ 457200 w 6836485"/>
              <a:gd name="connsiteY65" fmla="*/ 5196061 h 5728565"/>
              <a:gd name="connsiteX66" fmla="*/ 570156 w 6836485"/>
              <a:gd name="connsiteY66" fmla="*/ 5222955 h 5728565"/>
              <a:gd name="connsiteX67" fmla="*/ 640080 w 6836485"/>
              <a:gd name="connsiteY67" fmla="*/ 5260607 h 5728565"/>
              <a:gd name="connsiteX68" fmla="*/ 672353 w 6836485"/>
              <a:gd name="connsiteY68" fmla="*/ 5265986 h 5728565"/>
              <a:gd name="connsiteX69" fmla="*/ 796066 w 6836485"/>
              <a:gd name="connsiteY69" fmla="*/ 5282122 h 5728565"/>
              <a:gd name="connsiteX70" fmla="*/ 871370 w 6836485"/>
              <a:gd name="connsiteY70" fmla="*/ 5309016 h 5728565"/>
              <a:gd name="connsiteX71" fmla="*/ 887506 w 6836485"/>
              <a:gd name="connsiteY71" fmla="*/ 5319774 h 5728565"/>
              <a:gd name="connsiteX72" fmla="*/ 952052 w 6836485"/>
              <a:gd name="connsiteY72" fmla="*/ 5346668 h 5728565"/>
              <a:gd name="connsiteX73" fmla="*/ 1011219 w 6836485"/>
              <a:gd name="connsiteY73" fmla="*/ 5368183 h 5728565"/>
              <a:gd name="connsiteX74" fmla="*/ 1091902 w 6836485"/>
              <a:gd name="connsiteY74" fmla="*/ 5395078 h 5728565"/>
              <a:gd name="connsiteX75" fmla="*/ 1124175 w 6836485"/>
              <a:gd name="connsiteY75" fmla="*/ 5400456 h 5728565"/>
              <a:gd name="connsiteX76" fmla="*/ 1226372 w 6836485"/>
              <a:gd name="connsiteY76" fmla="*/ 5411214 h 5728565"/>
              <a:gd name="connsiteX77" fmla="*/ 1360843 w 6836485"/>
              <a:gd name="connsiteY77" fmla="*/ 5443487 h 5728565"/>
              <a:gd name="connsiteX78" fmla="*/ 1430767 w 6836485"/>
              <a:gd name="connsiteY78" fmla="*/ 5454245 h 5728565"/>
              <a:gd name="connsiteX79" fmla="*/ 1549102 w 6836485"/>
              <a:gd name="connsiteY79" fmla="*/ 5491896 h 5728565"/>
              <a:gd name="connsiteX80" fmla="*/ 1726603 w 6836485"/>
              <a:gd name="connsiteY80" fmla="*/ 5508033 h 5728565"/>
              <a:gd name="connsiteX81" fmla="*/ 2108499 w 6836485"/>
              <a:gd name="connsiteY81" fmla="*/ 5556442 h 5728565"/>
              <a:gd name="connsiteX82" fmla="*/ 2302137 w 6836485"/>
              <a:gd name="connsiteY82" fmla="*/ 5594094 h 5728565"/>
              <a:gd name="connsiteX83" fmla="*/ 2694791 w 6836485"/>
              <a:gd name="connsiteY83" fmla="*/ 5620988 h 5728565"/>
              <a:gd name="connsiteX84" fmla="*/ 2872292 w 6836485"/>
              <a:gd name="connsiteY84" fmla="*/ 5647882 h 5728565"/>
              <a:gd name="connsiteX85" fmla="*/ 3313356 w 6836485"/>
              <a:gd name="connsiteY85" fmla="*/ 5674776 h 5728565"/>
              <a:gd name="connsiteX86" fmla="*/ 3377902 w 6836485"/>
              <a:gd name="connsiteY86" fmla="*/ 5685534 h 5728565"/>
              <a:gd name="connsiteX87" fmla="*/ 3490857 w 6836485"/>
              <a:gd name="connsiteY87" fmla="*/ 5717807 h 5728565"/>
              <a:gd name="connsiteX88" fmla="*/ 3749040 w 6836485"/>
              <a:gd name="connsiteY88" fmla="*/ 5728565 h 5728565"/>
              <a:gd name="connsiteX89" fmla="*/ 4684956 w 6836485"/>
              <a:gd name="connsiteY89" fmla="*/ 5712428 h 5728565"/>
              <a:gd name="connsiteX90" fmla="*/ 4883972 w 6836485"/>
              <a:gd name="connsiteY90" fmla="*/ 5680155 h 5728565"/>
              <a:gd name="connsiteX91" fmla="*/ 5169050 w 6836485"/>
              <a:gd name="connsiteY91" fmla="*/ 5664019 h 5728565"/>
              <a:gd name="connsiteX92" fmla="*/ 5394960 w 6836485"/>
              <a:gd name="connsiteY92" fmla="*/ 5642503 h 5728565"/>
              <a:gd name="connsiteX93" fmla="*/ 5475643 w 6836485"/>
              <a:gd name="connsiteY93" fmla="*/ 5604852 h 5728565"/>
              <a:gd name="connsiteX94" fmla="*/ 5524052 w 6836485"/>
              <a:gd name="connsiteY94" fmla="*/ 5567200 h 5728565"/>
              <a:gd name="connsiteX95" fmla="*/ 5572462 w 6836485"/>
              <a:gd name="connsiteY95" fmla="*/ 5551063 h 5728565"/>
              <a:gd name="connsiteX96" fmla="*/ 5599356 w 6836485"/>
              <a:gd name="connsiteY96" fmla="*/ 5529548 h 5728565"/>
              <a:gd name="connsiteX97" fmla="*/ 5631629 w 6836485"/>
              <a:gd name="connsiteY97" fmla="*/ 5518791 h 5728565"/>
              <a:gd name="connsiteX98" fmla="*/ 5862918 w 6836485"/>
              <a:gd name="connsiteY98" fmla="*/ 5486518 h 5728565"/>
              <a:gd name="connsiteX99" fmla="*/ 5884433 w 6836485"/>
              <a:gd name="connsiteY99" fmla="*/ 5481139 h 5728565"/>
              <a:gd name="connsiteX100" fmla="*/ 5959737 w 6836485"/>
              <a:gd name="connsiteY100" fmla="*/ 5470381 h 5728565"/>
              <a:gd name="connsiteX101" fmla="*/ 6174890 w 6836485"/>
              <a:gd name="connsiteY101" fmla="*/ 5427351 h 5728565"/>
              <a:gd name="connsiteX102" fmla="*/ 6303982 w 6836485"/>
              <a:gd name="connsiteY102" fmla="*/ 5389699 h 5728565"/>
              <a:gd name="connsiteX103" fmla="*/ 6341633 w 6836485"/>
              <a:gd name="connsiteY103" fmla="*/ 5352047 h 5728565"/>
              <a:gd name="connsiteX104" fmla="*/ 6379285 w 6836485"/>
              <a:gd name="connsiteY104" fmla="*/ 5319774 h 5728565"/>
              <a:gd name="connsiteX105" fmla="*/ 6400800 w 6836485"/>
              <a:gd name="connsiteY105" fmla="*/ 5292880 h 5728565"/>
              <a:gd name="connsiteX106" fmla="*/ 6502998 w 6836485"/>
              <a:gd name="connsiteY106" fmla="*/ 5190682 h 5728565"/>
              <a:gd name="connsiteX107" fmla="*/ 6519135 w 6836485"/>
              <a:gd name="connsiteY107" fmla="*/ 5163788 h 5728565"/>
              <a:gd name="connsiteX108" fmla="*/ 6648226 w 6836485"/>
              <a:gd name="connsiteY108" fmla="*/ 4964772 h 5728565"/>
              <a:gd name="connsiteX109" fmla="*/ 6696636 w 6836485"/>
              <a:gd name="connsiteY109" fmla="*/ 4803407 h 5728565"/>
              <a:gd name="connsiteX110" fmla="*/ 6718151 w 6836485"/>
              <a:gd name="connsiteY110" fmla="*/ 4728103 h 5728565"/>
              <a:gd name="connsiteX111" fmla="*/ 6745045 w 6836485"/>
              <a:gd name="connsiteY111" fmla="*/ 4658179 h 5728565"/>
              <a:gd name="connsiteX112" fmla="*/ 6755803 w 6836485"/>
              <a:gd name="connsiteY112" fmla="*/ 4577496 h 5728565"/>
              <a:gd name="connsiteX113" fmla="*/ 6771939 w 6836485"/>
              <a:gd name="connsiteY113" fmla="*/ 4093402 h 5728565"/>
              <a:gd name="connsiteX114" fmla="*/ 6798833 w 6836485"/>
              <a:gd name="connsiteY114" fmla="*/ 3894386 h 5728565"/>
              <a:gd name="connsiteX115" fmla="*/ 6804212 w 6836485"/>
              <a:gd name="connsiteY115" fmla="*/ 3711506 h 5728565"/>
              <a:gd name="connsiteX116" fmla="*/ 6814970 w 6836485"/>
              <a:gd name="connsiteY116" fmla="*/ 2867031 h 5728565"/>
              <a:gd name="connsiteX117" fmla="*/ 6825727 w 6836485"/>
              <a:gd name="connsiteY117" fmla="*/ 2764833 h 5728565"/>
              <a:gd name="connsiteX118" fmla="*/ 6836485 w 6836485"/>
              <a:gd name="connsiteY118" fmla="*/ 2581953 h 5728565"/>
              <a:gd name="connsiteX119" fmla="*/ 6831106 w 6836485"/>
              <a:gd name="connsiteY119" fmla="*/ 1796645 h 5728565"/>
              <a:gd name="connsiteX120" fmla="*/ 6814970 w 6836485"/>
              <a:gd name="connsiteY120" fmla="*/ 1758993 h 5728565"/>
              <a:gd name="connsiteX121" fmla="*/ 6750424 w 6836485"/>
              <a:gd name="connsiteY121" fmla="*/ 1586871 h 5728565"/>
              <a:gd name="connsiteX122" fmla="*/ 6653605 w 6836485"/>
              <a:gd name="connsiteY122" fmla="*/ 1425506 h 5728565"/>
              <a:gd name="connsiteX123" fmla="*/ 6599817 w 6836485"/>
              <a:gd name="connsiteY123" fmla="*/ 1253383 h 5728565"/>
              <a:gd name="connsiteX124" fmla="*/ 6578302 w 6836485"/>
              <a:gd name="connsiteY124" fmla="*/ 1145807 h 5728565"/>
              <a:gd name="connsiteX125" fmla="*/ 6502998 w 6836485"/>
              <a:gd name="connsiteY125" fmla="*/ 946791 h 5728565"/>
              <a:gd name="connsiteX126" fmla="*/ 6486862 w 6836485"/>
              <a:gd name="connsiteY126" fmla="*/ 849972 h 5728565"/>
              <a:gd name="connsiteX127" fmla="*/ 6449210 w 6836485"/>
              <a:gd name="connsiteY127" fmla="*/ 780047 h 5728565"/>
              <a:gd name="connsiteX128" fmla="*/ 6433073 w 6836485"/>
              <a:gd name="connsiteY128" fmla="*/ 726259 h 5728565"/>
              <a:gd name="connsiteX129" fmla="*/ 6363149 w 6836485"/>
              <a:gd name="connsiteY129" fmla="*/ 602546 h 5728565"/>
              <a:gd name="connsiteX130" fmla="*/ 6330876 w 6836485"/>
              <a:gd name="connsiteY130" fmla="*/ 543379 h 5728565"/>
              <a:gd name="connsiteX131" fmla="*/ 6287845 w 6836485"/>
              <a:gd name="connsiteY131" fmla="*/ 457318 h 5728565"/>
              <a:gd name="connsiteX132" fmla="*/ 6255572 w 6836485"/>
              <a:gd name="connsiteY132" fmla="*/ 425045 h 5728565"/>
              <a:gd name="connsiteX133" fmla="*/ 6223299 w 6836485"/>
              <a:gd name="connsiteY133" fmla="*/ 382014 h 5728565"/>
              <a:gd name="connsiteX134" fmla="*/ 6185647 w 6836485"/>
              <a:gd name="connsiteY134" fmla="*/ 349741 h 5728565"/>
              <a:gd name="connsiteX135" fmla="*/ 6142617 w 6836485"/>
              <a:gd name="connsiteY135" fmla="*/ 306711 h 5728565"/>
              <a:gd name="connsiteX136" fmla="*/ 5997389 w 6836485"/>
              <a:gd name="connsiteY136" fmla="*/ 220649 h 5728565"/>
              <a:gd name="connsiteX137" fmla="*/ 5981252 w 6836485"/>
              <a:gd name="connsiteY137" fmla="*/ 199134 h 5728565"/>
              <a:gd name="connsiteX138" fmla="*/ 5922085 w 6836485"/>
              <a:gd name="connsiteY138" fmla="*/ 172240 h 5728565"/>
              <a:gd name="connsiteX139" fmla="*/ 5841403 w 6836485"/>
              <a:gd name="connsiteY139" fmla="*/ 150725 h 5728565"/>
              <a:gd name="connsiteX140" fmla="*/ 5733826 w 6836485"/>
              <a:gd name="connsiteY140" fmla="*/ 118452 h 5728565"/>
              <a:gd name="connsiteX141" fmla="*/ 5620871 w 6836485"/>
              <a:gd name="connsiteY141" fmla="*/ 107694 h 5728565"/>
              <a:gd name="connsiteX142" fmla="*/ 5524052 w 6836485"/>
              <a:gd name="connsiteY142" fmla="*/ 91558 h 5728565"/>
              <a:gd name="connsiteX143" fmla="*/ 5464885 w 6836485"/>
              <a:gd name="connsiteY143" fmla="*/ 86179 h 5728565"/>
              <a:gd name="connsiteX144" fmla="*/ 5400339 w 6836485"/>
              <a:gd name="connsiteY144" fmla="*/ 75421 h 5728565"/>
              <a:gd name="connsiteX145" fmla="*/ 5120640 w 6836485"/>
              <a:gd name="connsiteY145" fmla="*/ 43148 h 5728565"/>
              <a:gd name="connsiteX146" fmla="*/ 4986170 w 6836485"/>
              <a:gd name="connsiteY146" fmla="*/ 27012 h 5728565"/>
              <a:gd name="connsiteX147" fmla="*/ 4873215 w 6836485"/>
              <a:gd name="connsiteY147" fmla="*/ 16254 h 5728565"/>
              <a:gd name="connsiteX148" fmla="*/ 3431690 w 6836485"/>
              <a:gd name="connsiteY148" fmla="*/ 5496 h 5728565"/>
              <a:gd name="connsiteX149" fmla="*/ 3377902 w 6836485"/>
              <a:gd name="connsiteY149" fmla="*/ 118 h 5728565"/>
              <a:gd name="connsiteX150" fmla="*/ 3060551 w 6836485"/>
              <a:gd name="connsiteY150" fmla="*/ 27012 h 5728565"/>
              <a:gd name="connsiteX151" fmla="*/ 2952975 w 6836485"/>
              <a:gd name="connsiteY151" fmla="*/ 53906 h 5728565"/>
              <a:gd name="connsiteX152" fmla="*/ 2915323 w 6836485"/>
              <a:gd name="connsiteY152" fmla="*/ 59285 h 5728565"/>
              <a:gd name="connsiteX153" fmla="*/ 2614109 w 6836485"/>
              <a:gd name="connsiteY153" fmla="*/ 80800 h 5728565"/>
              <a:gd name="connsiteX154" fmla="*/ 2092363 w 6836485"/>
              <a:gd name="connsiteY154" fmla="*/ 64663 h 5728565"/>
              <a:gd name="connsiteX155" fmla="*/ 1930998 w 6836485"/>
              <a:gd name="connsiteY155" fmla="*/ 48527 h 5728565"/>
              <a:gd name="connsiteX156" fmla="*/ 1861073 w 6836485"/>
              <a:gd name="connsiteY156" fmla="*/ 43148 h 5728565"/>
              <a:gd name="connsiteX157" fmla="*/ 1807285 w 6836485"/>
              <a:gd name="connsiteY157" fmla="*/ 37769 h 5728565"/>
              <a:gd name="connsiteX158" fmla="*/ 1409252 w 6836485"/>
              <a:gd name="connsiteY158" fmla="*/ 43148 h 5728565"/>
              <a:gd name="connsiteX159" fmla="*/ 1387737 w 6836485"/>
              <a:gd name="connsiteY159" fmla="*/ 53906 h 5728565"/>
              <a:gd name="connsiteX160" fmla="*/ 1371600 w 6836485"/>
              <a:gd name="connsiteY160" fmla="*/ 59285 h 5728565"/>
              <a:gd name="connsiteX161" fmla="*/ 1355464 w 6836485"/>
              <a:gd name="connsiteY161" fmla="*/ 80800 h 5728565"/>
              <a:gd name="connsiteX162" fmla="*/ 1339327 w 6836485"/>
              <a:gd name="connsiteY162" fmla="*/ 96936 h 57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6836485" h="5728565">
                <a:moveTo>
                  <a:pt x="1339327" y="96936"/>
                </a:moveTo>
                <a:cubicBezTo>
                  <a:pt x="1327673" y="112176"/>
                  <a:pt x="1331293" y="103608"/>
                  <a:pt x="1285539" y="172240"/>
                </a:cubicBezTo>
                <a:cubicBezTo>
                  <a:pt x="1276984" y="185073"/>
                  <a:pt x="1266416" y="196570"/>
                  <a:pt x="1258645" y="209892"/>
                </a:cubicBezTo>
                <a:cubicBezTo>
                  <a:pt x="1253780" y="218232"/>
                  <a:pt x="1252576" y="228346"/>
                  <a:pt x="1247887" y="236786"/>
                </a:cubicBezTo>
                <a:cubicBezTo>
                  <a:pt x="1225915" y="276335"/>
                  <a:pt x="1240621" y="244053"/>
                  <a:pt x="1215615" y="269059"/>
                </a:cubicBezTo>
                <a:cubicBezTo>
                  <a:pt x="1207497" y="277177"/>
                  <a:pt x="1200987" y="286769"/>
                  <a:pt x="1194099" y="295953"/>
                </a:cubicBezTo>
                <a:cubicBezTo>
                  <a:pt x="1190220" y="301124"/>
                  <a:pt x="1187099" y="306829"/>
                  <a:pt x="1183342" y="312089"/>
                </a:cubicBezTo>
                <a:cubicBezTo>
                  <a:pt x="1178131" y="319384"/>
                  <a:pt x="1172416" y="326310"/>
                  <a:pt x="1167205" y="333605"/>
                </a:cubicBezTo>
                <a:cubicBezTo>
                  <a:pt x="1154282" y="351696"/>
                  <a:pt x="1151471" y="362023"/>
                  <a:pt x="1129553" y="376635"/>
                </a:cubicBezTo>
                <a:cubicBezTo>
                  <a:pt x="1118192" y="384209"/>
                  <a:pt x="1104452" y="387393"/>
                  <a:pt x="1091902" y="392772"/>
                </a:cubicBezTo>
                <a:cubicBezTo>
                  <a:pt x="1068208" y="413833"/>
                  <a:pt x="1021292" y="453838"/>
                  <a:pt x="1000462" y="478833"/>
                </a:cubicBezTo>
                <a:cubicBezTo>
                  <a:pt x="991497" y="489591"/>
                  <a:pt x="983929" y="501686"/>
                  <a:pt x="973567" y="511106"/>
                </a:cubicBezTo>
                <a:cubicBezTo>
                  <a:pt x="944350" y="537667"/>
                  <a:pt x="910047" y="558489"/>
                  <a:pt x="882127" y="586409"/>
                </a:cubicBezTo>
                <a:cubicBezTo>
                  <a:pt x="873162" y="595374"/>
                  <a:pt x="865486" y="605846"/>
                  <a:pt x="855233" y="613303"/>
                </a:cubicBezTo>
                <a:cubicBezTo>
                  <a:pt x="845506" y="620377"/>
                  <a:pt x="833187" y="623109"/>
                  <a:pt x="822960" y="629440"/>
                </a:cubicBezTo>
                <a:cubicBezTo>
                  <a:pt x="795477" y="646453"/>
                  <a:pt x="768418" y="664217"/>
                  <a:pt x="742278" y="683228"/>
                </a:cubicBezTo>
                <a:cubicBezTo>
                  <a:pt x="673380" y="733336"/>
                  <a:pt x="737066" y="701597"/>
                  <a:pt x="666975" y="731638"/>
                </a:cubicBezTo>
                <a:cubicBezTo>
                  <a:pt x="612724" y="799449"/>
                  <a:pt x="687091" y="715265"/>
                  <a:pt x="543262" y="801562"/>
                </a:cubicBezTo>
                <a:cubicBezTo>
                  <a:pt x="534297" y="806941"/>
                  <a:pt x="524982" y="811776"/>
                  <a:pt x="516367" y="817699"/>
                </a:cubicBezTo>
                <a:cubicBezTo>
                  <a:pt x="496271" y="831515"/>
                  <a:pt x="479012" y="849823"/>
                  <a:pt x="457200" y="860729"/>
                </a:cubicBezTo>
                <a:cubicBezTo>
                  <a:pt x="450028" y="864315"/>
                  <a:pt x="442210" y="866826"/>
                  <a:pt x="435685" y="871487"/>
                </a:cubicBezTo>
                <a:cubicBezTo>
                  <a:pt x="377084" y="913346"/>
                  <a:pt x="455974" y="863318"/>
                  <a:pt x="408791" y="903760"/>
                </a:cubicBezTo>
                <a:cubicBezTo>
                  <a:pt x="400853" y="910564"/>
                  <a:pt x="390862" y="914517"/>
                  <a:pt x="381897" y="919896"/>
                </a:cubicBezTo>
                <a:cubicBezTo>
                  <a:pt x="380104" y="925275"/>
                  <a:pt x="379663" y="931315"/>
                  <a:pt x="376518" y="936033"/>
                </a:cubicBezTo>
                <a:cubicBezTo>
                  <a:pt x="372299" y="942362"/>
                  <a:pt x="365332" y="946394"/>
                  <a:pt x="360382" y="952169"/>
                </a:cubicBezTo>
                <a:cubicBezTo>
                  <a:pt x="354548" y="958976"/>
                  <a:pt x="349624" y="966513"/>
                  <a:pt x="344245" y="973685"/>
                </a:cubicBezTo>
                <a:cubicBezTo>
                  <a:pt x="342452" y="979064"/>
                  <a:pt x="342268" y="985285"/>
                  <a:pt x="338866" y="989821"/>
                </a:cubicBezTo>
                <a:cubicBezTo>
                  <a:pt x="305807" y="1033899"/>
                  <a:pt x="315968" y="997966"/>
                  <a:pt x="290457" y="1048988"/>
                </a:cubicBezTo>
                <a:cubicBezTo>
                  <a:pt x="280033" y="1069836"/>
                  <a:pt x="276492" y="1094140"/>
                  <a:pt x="263563" y="1113534"/>
                </a:cubicBezTo>
                <a:cubicBezTo>
                  <a:pt x="247006" y="1138370"/>
                  <a:pt x="256131" y="1124127"/>
                  <a:pt x="236669" y="1156565"/>
                </a:cubicBezTo>
                <a:cubicBezTo>
                  <a:pt x="234876" y="1163737"/>
                  <a:pt x="232505" y="1170788"/>
                  <a:pt x="231290" y="1178080"/>
                </a:cubicBezTo>
                <a:cubicBezTo>
                  <a:pt x="224756" y="1217281"/>
                  <a:pt x="228759" y="1215096"/>
                  <a:pt x="220532" y="1248005"/>
                </a:cubicBezTo>
                <a:cubicBezTo>
                  <a:pt x="217366" y="1260668"/>
                  <a:pt x="215295" y="1273828"/>
                  <a:pt x="209775" y="1285656"/>
                </a:cubicBezTo>
                <a:cubicBezTo>
                  <a:pt x="202622" y="1300984"/>
                  <a:pt x="191845" y="1314343"/>
                  <a:pt x="182880" y="1328687"/>
                </a:cubicBezTo>
                <a:cubicBezTo>
                  <a:pt x="170977" y="1400119"/>
                  <a:pt x="186960" y="1316970"/>
                  <a:pt x="161365" y="1403991"/>
                </a:cubicBezTo>
                <a:cubicBezTo>
                  <a:pt x="156701" y="1419849"/>
                  <a:pt x="153849" y="1436191"/>
                  <a:pt x="150607" y="1452400"/>
                </a:cubicBezTo>
                <a:cubicBezTo>
                  <a:pt x="148468" y="1463094"/>
                  <a:pt x="148678" y="1474327"/>
                  <a:pt x="145229" y="1484673"/>
                </a:cubicBezTo>
                <a:cubicBezTo>
                  <a:pt x="143185" y="1490806"/>
                  <a:pt x="138057" y="1495430"/>
                  <a:pt x="134471" y="1500809"/>
                </a:cubicBezTo>
                <a:cubicBezTo>
                  <a:pt x="116889" y="1606296"/>
                  <a:pt x="144124" y="1450380"/>
                  <a:pt x="118335" y="1570734"/>
                </a:cubicBezTo>
                <a:cubicBezTo>
                  <a:pt x="103717" y="1638956"/>
                  <a:pt x="125822" y="1578367"/>
                  <a:pt x="96819" y="1646038"/>
                </a:cubicBezTo>
                <a:cubicBezTo>
                  <a:pt x="89647" y="1687276"/>
                  <a:pt x="80836" y="1728262"/>
                  <a:pt x="75304" y="1769751"/>
                </a:cubicBezTo>
                <a:cubicBezTo>
                  <a:pt x="71718" y="1796645"/>
                  <a:pt x="69461" y="1823750"/>
                  <a:pt x="64546" y="1850433"/>
                </a:cubicBezTo>
                <a:cubicBezTo>
                  <a:pt x="7983" y="2157488"/>
                  <a:pt x="57849" y="1842859"/>
                  <a:pt x="26895" y="2044071"/>
                </a:cubicBezTo>
                <a:cubicBezTo>
                  <a:pt x="30481" y="2223365"/>
                  <a:pt x="30965" y="2402748"/>
                  <a:pt x="37652" y="2581953"/>
                </a:cubicBezTo>
                <a:cubicBezTo>
                  <a:pt x="43042" y="2726395"/>
                  <a:pt x="43810" y="2719924"/>
                  <a:pt x="64546" y="2813242"/>
                </a:cubicBezTo>
                <a:cubicBezTo>
                  <a:pt x="66339" y="2850894"/>
                  <a:pt x="67239" y="2888599"/>
                  <a:pt x="69925" y="2926198"/>
                </a:cubicBezTo>
                <a:cubicBezTo>
                  <a:pt x="72620" y="2963924"/>
                  <a:pt x="76506" y="3001562"/>
                  <a:pt x="80683" y="3039153"/>
                </a:cubicBezTo>
                <a:cubicBezTo>
                  <a:pt x="81887" y="3049992"/>
                  <a:pt x="83192" y="3060904"/>
                  <a:pt x="86062" y="3071426"/>
                </a:cubicBezTo>
                <a:cubicBezTo>
                  <a:pt x="88602" y="3080741"/>
                  <a:pt x="93233" y="3089355"/>
                  <a:pt x="96819" y="3098320"/>
                </a:cubicBezTo>
                <a:cubicBezTo>
                  <a:pt x="95026" y="3247134"/>
                  <a:pt x="98198" y="3396091"/>
                  <a:pt x="91440" y="3544762"/>
                </a:cubicBezTo>
                <a:cubicBezTo>
                  <a:pt x="90965" y="3555206"/>
                  <a:pt x="79550" y="3562103"/>
                  <a:pt x="75304" y="3571656"/>
                </a:cubicBezTo>
                <a:cubicBezTo>
                  <a:pt x="72302" y="3578412"/>
                  <a:pt x="72049" y="3586091"/>
                  <a:pt x="69925" y="3593172"/>
                </a:cubicBezTo>
                <a:cubicBezTo>
                  <a:pt x="41752" y="3687079"/>
                  <a:pt x="82509" y="3526242"/>
                  <a:pt x="37652" y="3716885"/>
                </a:cubicBezTo>
                <a:cubicBezTo>
                  <a:pt x="34066" y="3749158"/>
                  <a:pt x="30063" y="3781387"/>
                  <a:pt x="26895" y="3813703"/>
                </a:cubicBezTo>
                <a:cubicBezTo>
                  <a:pt x="7166" y="4014944"/>
                  <a:pt x="25729" y="3931324"/>
                  <a:pt x="0" y="4034235"/>
                </a:cubicBezTo>
                <a:cubicBezTo>
                  <a:pt x="5379" y="4249388"/>
                  <a:pt x="3405" y="4464851"/>
                  <a:pt x="16137" y="4679694"/>
                </a:cubicBezTo>
                <a:cubicBezTo>
                  <a:pt x="17814" y="4707993"/>
                  <a:pt x="34885" y="4733223"/>
                  <a:pt x="43031" y="4760376"/>
                </a:cubicBezTo>
                <a:cubicBezTo>
                  <a:pt x="62254" y="4824452"/>
                  <a:pt x="19361" y="4768258"/>
                  <a:pt x="75304" y="4889468"/>
                </a:cubicBezTo>
                <a:cubicBezTo>
                  <a:pt x="86062" y="4912776"/>
                  <a:pt x="95783" y="4936591"/>
                  <a:pt x="107577" y="4959393"/>
                </a:cubicBezTo>
                <a:cubicBezTo>
                  <a:pt x="122698" y="4988628"/>
                  <a:pt x="133590" y="5021335"/>
                  <a:pt x="155986" y="5045454"/>
                </a:cubicBezTo>
                <a:cubicBezTo>
                  <a:pt x="181373" y="5072794"/>
                  <a:pt x="214056" y="5093315"/>
                  <a:pt x="247426" y="5110000"/>
                </a:cubicBezTo>
                <a:cubicBezTo>
                  <a:pt x="254598" y="5113586"/>
                  <a:pt x="261418" y="5117986"/>
                  <a:pt x="268942" y="5120758"/>
                </a:cubicBezTo>
                <a:cubicBezTo>
                  <a:pt x="295543" y="5130558"/>
                  <a:pt x="323303" y="5137124"/>
                  <a:pt x="349624" y="5147652"/>
                </a:cubicBezTo>
                <a:cubicBezTo>
                  <a:pt x="359331" y="5151535"/>
                  <a:pt x="367026" y="5159407"/>
                  <a:pt x="376518" y="5163788"/>
                </a:cubicBezTo>
                <a:cubicBezTo>
                  <a:pt x="390427" y="5170208"/>
                  <a:pt x="405326" y="5174236"/>
                  <a:pt x="419549" y="5179925"/>
                </a:cubicBezTo>
                <a:cubicBezTo>
                  <a:pt x="432227" y="5184996"/>
                  <a:pt x="444179" y="5191949"/>
                  <a:pt x="457200" y="5196061"/>
                </a:cubicBezTo>
                <a:cubicBezTo>
                  <a:pt x="481139" y="5203621"/>
                  <a:pt x="542317" y="5216769"/>
                  <a:pt x="570156" y="5222955"/>
                </a:cubicBezTo>
                <a:cubicBezTo>
                  <a:pt x="593464" y="5235506"/>
                  <a:pt x="615682" y="5250334"/>
                  <a:pt x="640080" y="5260607"/>
                </a:cubicBezTo>
                <a:cubicBezTo>
                  <a:pt x="650131" y="5264839"/>
                  <a:pt x="661773" y="5263341"/>
                  <a:pt x="672353" y="5265986"/>
                </a:cubicBezTo>
                <a:cubicBezTo>
                  <a:pt x="760283" y="5287968"/>
                  <a:pt x="621438" y="5271849"/>
                  <a:pt x="796066" y="5282122"/>
                </a:cubicBezTo>
                <a:cubicBezTo>
                  <a:pt x="831023" y="5292110"/>
                  <a:pt x="838274" y="5292468"/>
                  <a:pt x="871370" y="5309016"/>
                </a:cubicBezTo>
                <a:cubicBezTo>
                  <a:pt x="877152" y="5311907"/>
                  <a:pt x="881648" y="5317040"/>
                  <a:pt x="887506" y="5319774"/>
                </a:cubicBezTo>
                <a:cubicBezTo>
                  <a:pt x="908628" y="5329631"/>
                  <a:pt x="933406" y="5332683"/>
                  <a:pt x="952052" y="5346668"/>
                </a:cubicBezTo>
                <a:cubicBezTo>
                  <a:pt x="983709" y="5370412"/>
                  <a:pt x="964692" y="5361537"/>
                  <a:pt x="1011219" y="5368183"/>
                </a:cubicBezTo>
                <a:cubicBezTo>
                  <a:pt x="1038113" y="5377148"/>
                  <a:pt x="1064644" y="5387290"/>
                  <a:pt x="1091902" y="5395078"/>
                </a:cubicBezTo>
                <a:cubicBezTo>
                  <a:pt x="1102388" y="5398074"/>
                  <a:pt x="1113347" y="5399157"/>
                  <a:pt x="1124175" y="5400456"/>
                </a:cubicBezTo>
                <a:cubicBezTo>
                  <a:pt x="1158185" y="5404537"/>
                  <a:pt x="1192306" y="5407628"/>
                  <a:pt x="1226372" y="5411214"/>
                </a:cubicBezTo>
                <a:cubicBezTo>
                  <a:pt x="1271196" y="5421972"/>
                  <a:pt x="1315735" y="5433991"/>
                  <a:pt x="1360843" y="5443487"/>
                </a:cubicBezTo>
                <a:cubicBezTo>
                  <a:pt x="1383919" y="5448345"/>
                  <a:pt x="1407928" y="5448372"/>
                  <a:pt x="1430767" y="5454245"/>
                </a:cubicBezTo>
                <a:cubicBezTo>
                  <a:pt x="1470856" y="5464554"/>
                  <a:pt x="1508376" y="5484491"/>
                  <a:pt x="1549102" y="5491896"/>
                </a:cubicBezTo>
                <a:cubicBezTo>
                  <a:pt x="1607555" y="5502524"/>
                  <a:pt x="1667700" y="5500282"/>
                  <a:pt x="1726603" y="5508033"/>
                </a:cubicBezTo>
                <a:cubicBezTo>
                  <a:pt x="2153341" y="5564184"/>
                  <a:pt x="1786052" y="5533411"/>
                  <a:pt x="2108499" y="5556442"/>
                </a:cubicBezTo>
                <a:cubicBezTo>
                  <a:pt x="2173045" y="5568993"/>
                  <a:pt x="2236940" y="5585544"/>
                  <a:pt x="2302137" y="5594094"/>
                </a:cubicBezTo>
                <a:cubicBezTo>
                  <a:pt x="2720223" y="5648925"/>
                  <a:pt x="2012027" y="5507190"/>
                  <a:pt x="2694791" y="5620988"/>
                </a:cubicBezTo>
                <a:cubicBezTo>
                  <a:pt x="2730098" y="5626873"/>
                  <a:pt x="2832382" y="5645002"/>
                  <a:pt x="2872292" y="5647882"/>
                </a:cubicBezTo>
                <a:cubicBezTo>
                  <a:pt x="3019204" y="5658484"/>
                  <a:pt x="3166335" y="5665811"/>
                  <a:pt x="3313356" y="5674776"/>
                </a:cubicBezTo>
                <a:cubicBezTo>
                  <a:pt x="3334871" y="5678362"/>
                  <a:pt x="3356704" y="5680395"/>
                  <a:pt x="3377902" y="5685534"/>
                </a:cubicBezTo>
                <a:cubicBezTo>
                  <a:pt x="3415958" y="5694760"/>
                  <a:pt x="3451959" y="5713297"/>
                  <a:pt x="3490857" y="5717807"/>
                </a:cubicBezTo>
                <a:cubicBezTo>
                  <a:pt x="3576419" y="5727727"/>
                  <a:pt x="3662979" y="5724979"/>
                  <a:pt x="3749040" y="5728565"/>
                </a:cubicBezTo>
                <a:cubicBezTo>
                  <a:pt x="4061012" y="5723186"/>
                  <a:pt x="4373221" y="5725725"/>
                  <a:pt x="4684956" y="5712428"/>
                </a:cubicBezTo>
                <a:cubicBezTo>
                  <a:pt x="4752100" y="5709564"/>
                  <a:pt x="4817043" y="5686239"/>
                  <a:pt x="4883972" y="5680155"/>
                </a:cubicBezTo>
                <a:cubicBezTo>
                  <a:pt x="5057688" y="5664364"/>
                  <a:pt x="4962719" y="5670675"/>
                  <a:pt x="5169050" y="5664019"/>
                </a:cubicBezTo>
                <a:cubicBezTo>
                  <a:pt x="5244353" y="5656847"/>
                  <a:pt x="5320345" y="5654939"/>
                  <a:pt x="5394960" y="5642503"/>
                </a:cubicBezTo>
                <a:cubicBezTo>
                  <a:pt x="5416940" y="5638840"/>
                  <a:pt x="5453573" y="5621405"/>
                  <a:pt x="5475643" y="5604852"/>
                </a:cubicBezTo>
                <a:cubicBezTo>
                  <a:pt x="5491997" y="5592587"/>
                  <a:pt x="5506182" y="5577128"/>
                  <a:pt x="5524052" y="5567200"/>
                </a:cubicBezTo>
                <a:cubicBezTo>
                  <a:pt x="5538921" y="5558939"/>
                  <a:pt x="5556325" y="5556442"/>
                  <a:pt x="5572462" y="5551063"/>
                </a:cubicBezTo>
                <a:cubicBezTo>
                  <a:pt x="5581427" y="5543891"/>
                  <a:pt x="5589277" y="5535045"/>
                  <a:pt x="5599356" y="5529548"/>
                </a:cubicBezTo>
                <a:cubicBezTo>
                  <a:pt x="5609311" y="5524118"/>
                  <a:pt x="5620628" y="5521541"/>
                  <a:pt x="5631629" y="5518791"/>
                </a:cubicBezTo>
                <a:cubicBezTo>
                  <a:pt x="5700296" y="5501624"/>
                  <a:pt x="5809265" y="5493021"/>
                  <a:pt x="5862918" y="5486518"/>
                </a:cubicBezTo>
                <a:cubicBezTo>
                  <a:pt x="5870090" y="5484725"/>
                  <a:pt x="5877141" y="5482354"/>
                  <a:pt x="5884433" y="5481139"/>
                </a:cubicBezTo>
                <a:cubicBezTo>
                  <a:pt x="5909444" y="5476970"/>
                  <a:pt x="5935055" y="5476189"/>
                  <a:pt x="5959737" y="5470381"/>
                </a:cubicBezTo>
                <a:cubicBezTo>
                  <a:pt x="6169784" y="5420958"/>
                  <a:pt x="5964649" y="5448374"/>
                  <a:pt x="6174890" y="5427351"/>
                </a:cubicBezTo>
                <a:cubicBezTo>
                  <a:pt x="6192043" y="5422673"/>
                  <a:pt x="6292705" y="5395901"/>
                  <a:pt x="6303982" y="5389699"/>
                </a:cubicBezTo>
                <a:cubicBezTo>
                  <a:pt x="6319534" y="5381145"/>
                  <a:pt x="6328627" y="5364124"/>
                  <a:pt x="6341633" y="5352047"/>
                </a:cubicBezTo>
                <a:cubicBezTo>
                  <a:pt x="6353746" y="5340799"/>
                  <a:pt x="6367596" y="5331463"/>
                  <a:pt x="6379285" y="5319774"/>
                </a:cubicBezTo>
                <a:cubicBezTo>
                  <a:pt x="6387403" y="5311656"/>
                  <a:pt x="6392682" y="5300998"/>
                  <a:pt x="6400800" y="5292880"/>
                </a:cubicBezTo>
                <a:cubicBezTo>
                  <a:pt x="6465355" y="5228326"/>
                  <a:pt x="6445617" y="5262409"/>
                  <a:pt x="6502998" y="5190682"/>
                </a:cubicBezTo>
                <a:cubicBezTo>
                  <a:pt x="6509529" y="5182518"/>
                  <a:pt x="6512799" y="5172104"/>
                  <a:pt x="6519135" y="5163788"/>
                </a:cubicBezTo>
                <a:cubicBezTo>
                  <a:pt x="6573000" y="5093091"/>
                  <a:pt x="6621197" y="5054867"/>
                  <a:pt x="6648226" y="4964772"/>
                </a:cubicBezTo>
                <a:cubicBezTo>
                  <a:pt x="6664363" y="4910984"/>
                  <a:pt x="6680724" y="4857262"/>
                  <a:pt x="6696636" y="4803407"/>
                </a:cubicBezTo>
                <a:cubicBezTo>
                  <a:pt x="6704033" y="4778371"/>
                  <a:pt x="6708780" y="4752469"/>
                  <a:pt x="6718151" y="4728103"/>
                </a:cubicBezTo>
                <a:lnTo>
                  <a:pt x="6745045" y="4658179"/>
                </a:lnTo>
                <a:cubicBezTo>
                  <a:pt x="6748631" y="4631285"/>
                  <a:pt x="6754989" y="4604616"/>
                  <a:pt x="6755803" y="4577496"/>
                </a:cubicBezTo>
                <a:cubicBezTo>
                  <a:pt x="6770499" y="4087631"/>
                  <a:pt x="6703998" y="4263264"/>
                  <a:pt x="6771939" y="4093402"/>
                </a:cubicBezTo>
                <a:cubicBezTo>
                  <a:pt x="6780904" y="4027063"/>
                  <a:pt x="6793196" y="3961090"/>
                  <a:pt x="6798833" y="3894386"/>
                </a:cubicBezTo>
                <a:cubicBezTo>
                  <a:pt x="6803968" y="3833616"/>
                  <a:pt x="6803254" y="3772485"/>
                  <a:pt x="6804212" y="3711506"/>
                </a:cubicBezTo>
                <a:cubicBezTo>
                  <a:pt x="6808633" y="3430026"/>
                  <a:pt x="6808574" y="3148473"/>
                  <a:pt x="6814970" y="2867031"/>
                </a:cubicBezTo>
                <a:cubicBezTo>
                  <a:pt x="6815748" y="2832786"/>
                  <a:pt x="6823149" y="2798990"/>
                  <a:pt x="6825727" y="2764833"/>
                </a:cubicBezTo>
                <a:cubicBezTo>
                  <a:pt x="6830323" y="2703941"/>
                  <a:pt x="6832899" y="2642913"/>
                  <a:pt x="6836485" y="2581953"/>
                </a:cubicBezTo>
                <a:cubicBezTo>
                  <a:pt x="6834692" y="2320184"/>
                  <a:pt x="6837947" y="2058331"/>
                  <a:pt x="6831106" y="1796645"/>
                </a:cubicBezTo>
                <a:cubicBezTo>
                  <a:pt x="6830749" y="1782995"/>
                  <a:pt x="6819764" y="1771778"/>
                  <a:pt x="6814970" y="1758993"/>
                </a:cubicBezTo>
                <a:cubicBezTo>
                  <a:pt x="6803240" y="1727712"/>
                  <a:pt x="6767653" y="1619176"/>
                  <a:pt x="6750424" y="1586871"/>
                </a:cubicBezTo>
                <a:cubicBezTo>
                  <a:pt x="6720905" y="1531523"/>
                  <a:pt x="6681658" y="1481611"/>
                  <a:pt x="6653605" y="1425506"/>
                </a:cubicBezTo>
                <a:cubicBezTo>
                  <a:pt x="6633268" y="1384833"/>
                  <a:pt x="6610783" y="1303513"/>
                  <a:pt x="6599817" y="1253383"/>
                </a:cubicBezTo>
                <a:cubicBezTo>
                  <a:pt x="6592002" y="1217659"/>
                  <a:pt x="6589314" y="1180678"/>
                  <a:pt x="6578302" y="1145807"/>
                </a:cubicBezTo>
                <a:cubicBezTo>
                  <a:pt x="6556943" y="1078171"/>
                  <a:pt x="6528099" y="1013130"/>
                  <a:pt x="6502998" y="946791"/>
                </a:cubicBezTo>
                <a:cubicBezTo>
                  <a:pt x="6497619" y="914518"/>
                  <a:pt x="6496906" y="881110"/>
                  <a:pt x="6486862" y="849972"/>
                </a:cubicBezTo>
                <a:cubicBezTo>
                  <a:pt x="6478735" y="824778"/>
                  <a:pt x="6459765" y="804324"/>
                  <a:pt x="6449210" y="780047"/>
                </a:cubicBezTo>
                <a:cubicBezTo>
                  <a:pt x="6441746" y="762881"/>
                  <a:pt x="6441240" y="743102"/>
                  <a:pt x="6433073" y="726259"/>
                </a:cubicBezTo>
                <a:cubicBezTo>
                  <a:pt x="6412407" y="683636"/>
                  <a:pt x="6386457" y="643784"/>
                  <a:pt x="6363149" y="602546"/>
                </a:cubicBezTo>
                <a:cubicBezTo>
                  <a:pt x="6351311" y="555195"/>
                  <a:pt x="6367738" y="609731"/>
                  <a:pt x="6330876" y="543379"/>
                </a:cubicBezTo>
                <a:cubicBezTo>
                  <a:pt x="6321527" y="526550"/>
                  <a:pt x="6304574" y="477764"/>
                  <a:pt x="6287845" y="457318"/>
                </a:cubicBezTo>
                <a:cubicBezTo>
                  <a:pt x="6278211" y="445543"/>
                  <a:pt x="6265473" y="436596"/>
                  <a:pt x="6255572" y="425045"/>
                </a:cubicBezTo>
                <a:cubicBezTo>
                  <a:pt x="6243904" y="411432"/>
                  <a:pt x="6235499" y="395153"/>
                  <a:pt x="6223299" y="382014"/>
                </a:cubicBezTo>
                <a:cubicBezTo>
                  <a:pt x="6212051" y="369901"/>
                  <a:pt x="6197731" y="361020"/>
                  <a:pt x="6185647" y="349741"/>
                </a:cubicBezTo>
                <a:cubicBezTo>
                  <a:pt x="6170818" y="335901"/>
                  <a:pt x="6158383" y="319474"/>
                  <a:pt x="6142617" y="306711"/>
                </a:cubicBezTo>
                <a:cubicBezTo>
                  <a:pt x="6084836" y="259936"/>
                  <a:pt x="6063184" y="253547"/>
                  <a:pt x="5997389" y="220649"/>
                </a:cubicBezTo>
                <a:cubicBezTo>
                  <a:pt x="5992010" y="213477"/>
                  <a:pt x="5988793" y="203982"/>
                  <a:pt x="5981252" y="199134"/>
                </a:cubicBezTo>
                <a:cubicBezTo>
                  <a:pt x="5963028" y="187419"/>
                  <a:pt x="5942330" y="179952"/>
                  <a:pt x="5922085" y="172240"/>
                </a:cubicBezTo>
                <a:cubicBezTo>
                  <a:pt x="5887513" y="159070"/>
                  <a:pt x="5872991" y="157042"/>
                  <a:pt x="5841403" y="150725"/>
                </a:cubicBezTo>
                <a:cubicBezTo>
                  <a:pt x="5802046" y="134982"/>
                  <a:pt x="5785266" y="127025"/>
                  <a:pt x="5733826" y="118452"/>
                </a:cubicBezTo>
                <a:cubicBezTo>
                  <a:pt x="5696519" y="112234"/>
                  <a:pt x="5658505" y="111458"/>
                  <a:pt x="5620871" y="107694"/>
                </a:cubicBezTo>
                <a:cubicBezTo>
                  <a:pt x="5479278" y="93534"/>
                  <a:pt x="5666458" y="112918"/>
                  <a:pt x="5524052" y="91558"/>
                </a:cubicBezTo>
                <a:cubicBezTo>
                  <a:pt x="5504467" y="88620"/>
                  <a:pt x="5484522" y="88740"/>
                  <a:pt x="5464885" y="86179"/>
                </a:cubicBezTo>
                <a:cubicBezTo>
                  <a:pt x="5443256" y="83358"/>
                  <a:pt x="5421983" y="78126"/>
                  <a:pt x="5400339" y="75421"/>
                </a:cubicBezTo>
                <a:cubicBezTo>
                  <a:pt x="5307212" y="63780"/>
                  <a:pt x="5212669" y="61553"/>
                  <a:pt x="5120640" y="43148"/>
                </a:cubicBezTo>
                <a:cubicBezTo>
                  <a:pt x="5030833" y="25188"/>
                  <a:pt x="5099230" y="36434"/>
                  <a:pt x="4986170" y="27012"/>
                </a:cubicBezTo>
                <a:cubicBezTo>
                  <a:pt x="4948479" y="23871"/>
                  <a:pt x="4911033" y="16777"/>
                  <a:pt x="4873215" y="16254"/>
                </a:cubicBezTo>
                <a:lnTo>
                  <a:pt x="3431690" y="5496"/>
                </a:lnTo>
                <a:cubicBezTo>
                  <a:pt x="3413761" y="3703"/>
                  <a:pt x="3395898" y="-782"/>
                  <a:pt x="3377902" y="118"/>
                </a:cubicBezTo>
                <a:cubicBezTo>
                  <a:pt x="3232727" y="7377"/>
                  <a:pt x="3173079" y="14508"/>
                  <a:pt x="3060551" y="27012"/>
                </a:cubicBezTo>
                <a:cubicBezTo>
                  <a:pt x="3044277" y="75832"/>
                  <a:pt x="3061189" y="41419"/>
                  <a:pt x="2952975" y="53906"/>
                </a:cubicBezTo>
                <a:cubicBezTo>
                  <a:pt x="2940380" y="55359"/>
                  <a:pt x="2927874" y="57492"/>
                  <a:pt x="2915323" y="59285"/>
                </a:cubicBezTo>
                <a:cubicBezTo>
                  <a:pt x="2792466" y="100236"/>
                  <a:pt x="2856591" y="84168"/>
                  <a:pt x="2614109" y="80800"/>
                </a:cubicBezTo>
                <a:cubicBezTo>
                  <a:pt x="2440127" y="78384"/>
                  <a:pt x="2092363" y="64663"/>
                  <a:pt x="2092363" y="64663"/>
                </a:cubicBezTo>
                <a:lnTo>
                  <a:pt x="1930998" y="48527"/>
                </a:lnTo>
                <a:cubicBezTo>
                  <a:pt x="1907721" y="46362"/>
                  <a:pt x="1884362" y="45173"/>
                  <a:pt x="1861073" y="43148"/>
                </a:cubicBezTo>
                <a:cubicBezTo>
                  <a:pt x="1843122" y="41587"/>
                  <a:pt x="1825214" y="39562"/>
                  <a:pt x="1807285" y="37769"/>
                </a:cubicBezTo>
                <a:cubicBezTo>
                  <a:pt x="1674607" y="39562"/>
                  <a:pt x="1541844" y="38048"/>
                  <a:pt x="1409252" y="43148"/>
                </a:cubicBezTo>
                <a:cubicBezTo>
                  <a:pt x="1401240" y="43456"/>
                  <a:pt x="1395107" y="50747"/>
                  <a:pt x="1387737" y="53906"/>
                </a:cubicBezTo>
                <a:cubicBezTo>
                  <a:pt x="1382526" y="56140"/>
                  <a:pt x="1376979" y="57492"/>
                  <a:pt x="1371600" y="59285"/>
                </a:cubicBezTo>
                <a:cubicBezTo>
                  <a:pt x="1366221" y="66457"/>
                  <a:pt x="1358528" y="72375"/>
                  <a:pt x="1355464" y="80800"/>
                </a:cubicBezTo>
                <a:cubicBezTo>
                  <a:pt x="1351131" y="92715"/>
                  <a:pt x="1350981" y="81696"/>
                  <a:pt x="1339327" y="969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84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73" y="128457"/>
            <a:ext cx="10515600" cy="1325563"/>
          </a:xfrm>
        </p:spPr>
        <p:txBody>
          <a:bodyPr/>
          <a:lstStyle/>
          <a:p>
            <a:r>
              <a:rPr lang="en-US" b="1" dirty="0" smtClean="0">
                <a:latin typeface="+mn-lt"/>
              </a:rPr>
              <a:t>What is Cornelia de Lange Syndrome?</a:t>
            </a:r>
            <a:endParaRPr lang="en-US" b="1" dirty="0">
              <a:latin typeface="+mn-lt"/>
            </a:endParaRPr>
          </a:p>
        </p:txBody>
      </p:sp>
      <p:sp>
        <p:nvSpPr>
          <p:cNvPr id="3" name="Content Placeholder 2"/>
          <p:cNvSpPr>
            <a:spLocks noGrp="1"/>
          </p:cNvSpPr>
          <p:nvPr>
            <p:ph idx="1"/>
          </p:nvPr>
        </p:nvSpPr>
        <p:spPr>
          <a:xfrm>
            <a:off x="413273" y="4989173"/>
            <a:ext cx="10515600" cy="1201299"/>
          </a:xfrm>
        </p:spPr>
        <p:txBody>
          <a:bodyPr>
            <a:normAutofit/>
          </a:bodyPr>
          <a:lstStyle/>
          <a:p>
            <a:pPr marL="0" indent="0">
              <a:buNone/>
            </a:pPr>
            <a:r>
              <a:rPr lang="en-US" dirty="0" smtClean="0"/>
              <a:t>Estimates very for prevalence of CdLS</a:t>
            </a:r>
            <a:r>
              <a:rPr lang="en-US" dirty="0"/>
              <a:t>.</a:t>
            </a:r>
            <a:endParaRPr lang="en-US" dirty="0" smtClean="0"/>
          </a:p>
          <a:p>
            <a:pPr marL="0" indent="0">
              <a:buNone/>
            </a:pPr>
            <a:r>
              <a:rPr lang="en-US" dirty="0" smtClean="0"/>
              <a:t>Multi-system developmental disorder.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792" y="1324928"/>
            <a:ext cx="8465810" cy="3464470"/>
          </a:xfrm>
          <a:prstGeom prst="rect">
            <a:avLst/>
          </a:prstGeom>
        </p:spPr>
      </p:pic>
      <p:sp>
        <p:nvSpPr>
          <p:cNvPr id="5" name="TextBox 4"/>
          <p:cNvSpPr txBox="1"/>
          <p:nvPr/>
        </p:nvSpPr>
        <p:spPr>
          <a:xfrm>
            <a:off x="1921987" y="4646749"/>
            <a:ext cx="5340795" cy="276999"/>
          </a:xfrm>
          <a:prstGeom prst="rect">
            <a:avLst/>
          </a:prstGeom>
          <a:noFill/>
        </p:spPr>
        <p:txBody>
          <a:bodyPr wrap="square" rtlCol="0">
            <a:spAutoFit/>
          </a:bodyPr>
          <a:lstStyle/>
          <a:p>
            <a:r>
              <a:rPr lang="en-US" sz="1200" dirty="0" smtClean="0"/>
              <a:t>Figure 1: Characteristic features of CdLS. [1]</a:t>
            </a:r>
            <a:endParaRPr lang="en-US" sz="1200" dirty="0"/>
          </a:p>
        </p:txBody>
      </p:sp>
      <p:sp>
        <p:nvSpPr>
          <p:cNvPr id="6" name="Rectangle 5"/>
          <p:cNvSpPr/>
          <p:nvPr/>
        </p:nvSpPr>
        <p:spPr>
          <a:xfrm>
            <a:off x="70131" y="6255897"/>
            <a:ext cx="12197584" cy="461665"/>
          </a:xfrm>
          <a:prstGeom prst="rect">
            <a:avLst/>
          </a:prstGeom>
        </p:spPr>
        <p:txBody>
          <a:bodyPr wrap="square">
            <a:spAutoFit/>
          </a:bodyPr>
          <a:lstStyle/>
          <a:p>
            <a:r>
              <a:rPr lang="en-US" sz="1200" dirty="0" smtClean="0"/>
              <a:t>1.) Strachan</a:t>
            </a:r>
            <a:r>
              <a:rPr lang="en-US" sz="1200" dirty="0"/>
              <a:t>, Tom. “Cornelia De Lange Syndrome and the Link between Chromosomal Function, DNA Repair and Developmental Gene Regulation.” </a:t>
            </a:r>
            <a:r>
              <a:rPr lang="en-US" sz="1200" i="1" dirty="0"/>
              <a:t>Current Opinion in Genetics &amp; Development</a:t>
            </a:r>
            <a:r>
              <a:rPr lang="en-US" sz="1200" dirty="0"/>
              <a:t>, vol. 15, no. 3, 2005, pp. 258–264., doi:10.1016/j.gde.2005.04.005.</a:t>
            </a:r>
          </a:p>
        </p:txBody>
      </p:sp>
    </p:spTree>
    <p:extLst>
      <p:ext uri="{BB962C8B-B14F-4D97-AF65-F5344CB8AC3E}">
        <p14:creationId xmlns:p14="http://schemas.microsoft.com/office/powerpoint/2010/main" val="2684863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30" y="124205"/>
            <a:ext cx="6411295" cy="1325563"/>
          </a:xfrm>
        </p:spPr>
        <p:txBody>
          <a:bodyPr/>
          <a:lstStyle/>
          <a:p>
            <a:r>
              <a:rPr lang="en-US" dirty="0" smtClean="0"/>
              <a:t>Chemical libraries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712" b="32228"/>
          <a:stretch/>
        </p:blipFill>
        <p:spPr>
          <a:xfrm>
            <a:off x="4688484" y="3928952"/>
            <a:ext cx="6342265" cy="134777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6159"/>
          <a:stretch/>
        </p:blipFill>
        <p:spPr>
          <a:xfrm>
            <a:off x="4782850" y="1705913"/>
            <a:ext cx="6247900" cy="127025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8568" b="6817"/>
          <a:stretch/>
        </p:blipFill>
        <p:spPr>
          <a:xfrm>
            <a:off x="1985019" y="3398542"/>
            <a:ext cx="2215754" cy="17795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4684" y="2286237"/>
            <a:ext cx="1776425" cy="852494"/>
          </a:xfrm>
          <a:prstGeom prst="rect">
            <a:avLst/>
          </a:prstGeom>
        </p:spPr>
      </p:pic>
      <p:sp>
        <p:nvSpPr>
          <p:cNvPr id="9" name="TextBox 8"/>
          <p:cNvSpPr txBox="1"/>
          <p:nvPr/>
        </p:nvSpPr>
        <p:spPr>
          <a:xfrm>
            <a:off x="1985020" y="1441651"/>
            <a:ext cx="2460493" cy="584775"/>
          </a:xfrm>
          <a:prstGeom prst="rect">
            <a:avLst/>
          </a:prstGeom>
          <a:noFill/>
        </p:spPr>
        <p:txBody>
          <a:bodyPr wrap="square" rtlCol="0">
            <a:spAutoFit/>
          </a:bodyPr>
          <a:lstStyle/>
          <a:p>
            <a:r>
              <a:rPr lang="en-US" sz="3200" dirty="0" smtClean="0"/>
              <a:t>Broad library</a:t>
            </a:r>
            <a:endParaRPr lang="en-US" sz="3200" dirty="0"/>
          </a:p>
        </p:txBody>
      </p:sp>
      <p:sp>
        <p:nvSpPr>
          <p:cNvPr id="10" name="TextBox 9"/>
          <p:cNvSpPr txBox="1"/>
          <p:nvPr/>
        </p:nvSpPr>
        <p:spPr>
          <a:xfrm>
            <a:off x="6860738" y="1121137"/>
            <a:ext cx="3805436" cy="584775"/>
          </a:xfrm>
          <a:prstGeom prst="rect">
            <a:avLst/>
          </a:prstGeom>
          <a:noFill/>
        </p:spPr>
        <p:txBody>
          <a:bodyPr wrap="square" rtlCol="0">
            <a:spAutoFit/>
          </a:bodyPr>
          <a:lstStyle/>
          <a:p>
            <a:r>
              <a:rPr lang="en-US" sz="3200" dirty="0" smtClean="0"/>
              <a:t>Function oriented </a:t>
            </a:r>
            <a:endParaRPr lang="en-US" sz="3200" dirty="0"/>
          </a:p>
        </p:txBody>
      </p:sp>
      <p:sp>
        <p:nvSpPr>
          <p:cNvPr id="3" name="Rectangle 2"/>
          <p:cNvSpPr/>
          <p:nvPr/>
        </p:nvSpPr>
        <p:spPr>
          <a:xfrm>
            <a:off x="6707425" y="2429784"/>
            <a:ext cx="3732871" cy="5447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53218" y="4770024"/>
            <a:ext cx="4320566" cy="408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1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b="10113"/>
          <a:stretch/>
        </p:blipFill>
        <p:spPr>
          <a:xfrm>
            <a:off x="8355992" y="2376861"/>
            <a:ext cx="3343019" cy="1362647"/>
          </a:xfrm>
          <a:prstGeom prst="rect">
            <a:avLst/>
          </a:prstGeom>
        </p:spPr>
      </p:pic>
      <p:sp>
        <p:nvSpPr>
          <p:cNvPr id="2" name="Title 1"/>
          <p:cNvSpPr>
            <a:spLocks noGrp="1"/>
          </p:cNvSpPr>
          <p:nvPr>
            <p:ph type="title"/>
          </p:nvPr>
        </p:nvSpPr>
        <p:spPr/>
        <p:txBody>
          <a:bodyPr>
            <a:normAutofit fontScale="90000"/>
          </a:bodyPr>
          <a:lstStyle/>
          <a:p>
            <a:r>
              <a:rPr lang="en-US" b="1" u="sng" dirty="0"/>
              <a:t>Aim 2:</a:t>
            </a:r>
            <a:r>
              <a:rPr lang="en-US" b="1" dirty="0"/>
              <a:t> Find small molecules with amino acid specificity</a:t>
            </a:r>
            <a:r>
              <a:rPr lang="en-US" dirty="0"/>
              <a:t/>
            </a:r>
            <a:br>
              <a:rPr lang="en-US" dirty="0"/>
            </a:br>
            <a:endParaRPr lang="en-US" dirty="0"/>
          </a:p>
        </p:txBody>
      </p:sp>
      <p:sp>
        <p:nvSpPr>
          <p:cNvPr id="4" name="TextBox 3"/>
          <p:cNvSpPr txBox="1"/>
          <p:nvPr/>
        </p:nvSpPr>
        <p:spPr>
          <a:xfrm>
            <a:off x="735992" y="1465300"/>
            <a:ext cx="3137432" cy="1077218"/>
          </a:xfrm>
          <a:prstGeom prst="rect">
            <a:avLst/>
          </a:prstGeom>
          <a:noFill/>
        </p:spPr>
        <p:txBody>
          <a:bodyPr wrap="square" rtlCol="0">
            <a:spAutoFit/>
          </a:bodyPr>
          <a:lstStyle/>
          <a:p>
            <a:r>
              <a:rPr lang="en-US" sz="3200" dirty="0" smtClean="0"/>
              <a:t>Broad chemical library </a:t>
            </a:r>
            <a:endParaRPr lang="en-US" sz="3200" dirty="0"/>
          </a:p>
        </p:txBody>
      </p:sp>
      <p:sp>
        <p:nvSpPr>
          <p:cNvPr id="5" name="TextBox 4"/>
          <p:cNvSpPr txBox="1"/>
          <p:nvPr/>
        </p:nvSpPr>
        <p:spPr>
          <a:xfrm>
            <a:off x="5039876" y="1458655"/>
            <a:ext cx="2295125" cy="1077218"/>
          </a:xfrm>
          <a:prstGeom prst="rect">
            <a:avLst/>
          </a:prstGeom>
          <a:noFill/>
        </p:spPr>
        <p:txBody>
          <a:bodyPr wrap="square" rtlCol="0">
            <a:spAutoFit/>
          </a:bodyPr>
          <a:lstStyle/>
          <a:p>
            <a:r>
              <a:rPr lang="en-US" sz="3200" dirty="0" smtClean="0"/>
              <a:t>Biochemical screen</a:t>
            </a:r>
            <a:endParaRPr lang="en-US" sz="3200" dirty="0"/>
          </a:p>
        </p:txBody>
      </p:sp>
      <p:sp>
        <p:nvSpPr>
          <p:cNvPr id="6" name="TextBox 5"/>
          <p:cNvSpPr txBox="1"/>
          <p:nvPr/>
        </p:nvSpPr>
        <p:spPr>
          <a:xfrm>
            <a:off x="8770756" y="1465300"/>
            <a:ext cx="3137432" cy="1077218"/>
          </a:xfrm>
          <a:prstGeom prst="rect">
            <a:avLst/>
          </a:prstGeom>
          <a:noFill/>
        </p:spPr>
        <p:txBody>
          <a:bodyPr wrap="square" rtlCol="0">
            <a:spAutoFit/>
          </a:bodyPr>
          <a:lstStyle/>
          <a:p>
            <a:r>
              <a:rPr lang="en-US" sz="3200" dirty="0" smtClean="0"/>
              <a:t>In-vivo</a:t>
            </a:r>
          </a:p>
          <a:p>
            <a:r>
              <a:rPr lang="en-US" sz="3200" dirty="0" smtClean="0"/>
              <a:t>screen</a:t>
            </a:r>
            <a:endParaRPr lang="en-US" sz="3200" dirty="0"/>
          </a:p>
        </p:txBody>
      </p:sp>
      <p:sp>
        <p:nvSpPr>
          <p:cNvPr id="7" name="Right Arrow 6"/>
          <p:cNvSpPr/>
          <p:nvPr/>
        </p:nvSpPr>
        <p:spPr>
          <a:xfrm>
            <a:off x="3928573" y="18996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303313" y="18996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98858" y="2542518"/>
            <a:ext cx="3425347" cy="3882970"/>
            <a:chOff x="161072" y="2910268"/>
            <a:chExt cx="3712353" cy="388297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72" y="2910268"/>
              <a:ext cx="1831991" cy="119460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194" y="2910268"/>
              <a:ext cx="1882230" cy="119460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73" y="4104871"/>
              <a:ext cx="3712352" cy="13710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072" y="5475962"/>
              <a:ext cx="3712352" cy="1317276"/>
            </a:xfrm>
            <a:prstGeom prst="rect">
              <a:avLst/>
            </a:prstGeom>
          </p:spPr>
        </p:pic>
      </p:grpSp>
      <p:grpSp>
        <p:nvGrpSpPr>
          <p:cNvPr id="22" name="Group 21"/>
          <p:cNvGrpSpPr/>
          <p:nvPr/>
        </p:nvGrpSpPr>
        <p:grpSpPr>
          <a:xfrm>
            <a:off x="4807876" y="2572314"/>
            <a:ext cx="2995634" cy="3543762"/>
            <a:chOff x="4939720" y="2799568"/>
            <a:chExt cx="2995634" cy="3543762"/>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9721" y="2799568"/>
              <a:ext cx="2495436" cy="177915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9720" y="3542960"/>
              <a:ext cx="2995634" cy="2800370"/>
            </a:xfrm>
            <a:prstGeom prst="rect">
              <a:avLst/>
            </a:prstGeom>
          </p:spPr>
        </p:pic>
      </p:grpSp>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b="16578"/>
          <a:stretch/>
        </p:blipFill>
        <p:spPr>
          <a:xfrm>
            <a:off x="8646191" y="3737121"/>
            <a:ext cx="2356740" cy="2903704"/>
          </a:xfrm>
          <a:prstGeom prst="rect">
            <a:avLst/>
          </a:prstGeom>
        </p:spPr>
      </p:pic>
      <p:sp>
        <p:nvSpPr>
          <p:cNvPr id="20" name="Rectangle 19"/>
          <p:cNvSpPr/>
          <p:nvPr/>
        </p:nvSpPr>
        <p:spPr>
          <a:xfrm>
            <a:off x="8387680" y="1199123"/>
            <a:ext cx="3520508" cy="5617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848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microarray for broad chemical library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588" y="1690688"/>
            <a:ext cx="9106823" cy="1939535"/>
          </a:xfrm>
          <a:prstGeom prst="rect">
            <a:avLst/>
          </a:prstGeom>
        </p:spPr>
      </p:pic>
      <p:sp>
        <p:nvSpPr>
          <p:cNvPr id="14" name="TextBox 13"/>
          <p:cNvSpPr txBox="1"/>
          <p:nvPr/>
        </p:nvSpPr>
        <p:spPr>
          <a:xfrm>
            <a:off x="2831677" y="3878568"/>
            <a:ext cx="7023523" cy="1077218"/>
          </a:xfrm>
          <a:prstGeom prst="rect">
            <a:avLst/>
          </a:prstGeom>
          <a:noFill/>
        </p:spPr>
        <p:txBody>
          <a:bodyPr wrap="square" rtlCol="0">
            <a:spAutoFit/>
          </a:bodyPr>
          <a:lstStyle/>
          <a:p>
            <a:r>
              <a:rPr lang="en-US" sz="3200" dirty="0" smtClean="0"/>
              <a:t>Before using array attach GFP at the less conserved C terminus.</a:t>
            </a:r>
            <a:endParaRPr lang="en-US" sz="3200" dirty="0"/>
          </a:p>
        </p:txBody>
      </p:sp>
    </p:spTree>
    <p:extLst>
      <p:ext uri="{BB962C8B-B14F-4D97-AF65-F5344CB8AC3E}">
        <p14:creationId xmlns:p14="http://schemas.microsoft.com/office/powerpoint/2010/main" val="1087479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12" y="249547"/>
            <a:ext cx="10515600" cy="1325563"/>
          </a:xfrm>
        </p:spPr>
        <p:txBody>
          <a:bodyPr/>
          <a:lstStyle/>
          <a:p>
            <a:r>
              <a:rPr lang="en-US" dirty="0" smtClean="0"/>
              <a:t>Aim 2: Biochemical screen for broad library</a:t>
            </a:r>
            <a:endParaRPr lang="en-US" dirty="0"/>
          </a:p>
        </p:txBody>
      </p:sp>
      <p:grpSp>
        <p:nvGrpSpPr>
          <p:cNvPr id="33" name="Group 32"/>
          <p:cNvGrpSpPr/>
          <p:nvPr/>
        </p:nvGrpSpPr>
        <p:grpSpPr>
          <a:xfrm>
            <a:off x="5298368" y="1542851"/>
            <a:ext cx="5663482" cy="3593054"/>
            <a:chOff x="5008169" y="2461086"/>
            <a:chExt cx="5663482" cy="3593054"/>
          </a:xfrm>
        </p:grpSpPr>
        <p:sp>
          <p:nvSpPr>
            <p:cNvPr id="6" name="Rectangle 5"/>
            <p:cNvSpPr/>
            <p:nvPr/>
          </p:nvSpPr>
          <p:spPr>
            <a:xfrm>
              <a:off x="5008169" y="2461086"/>
              <a:ext cx="5663482" cy="35930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585516" y="2756128"/>
              <a:ext cx="361697" cy="1254718"/>
              <a:chOff x="7550552" y="1915567"/>
              <a:chExt cx="361697" cy="1254718"/>
            </a:xfrm>
          </p:grpSpPr>
          <p:sp>
            <p:nvSpPr>
              <p:cNvPr id="18" name="Oval 17"/>
              <p:cNvSpPr/>
              <p:nvPr/>
            </p:nvSpPr>
            <p:spPr>
              <a:xfrm>
                <a:off x="7550552" y="1915567"/>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56345" y="2836283"/>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9735614" y="4531094"/>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9953904" y="3580454"/>
            <a:ext cx="602299" cy="624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82419" y="2621722"/>
            <a:ext cx="602299" cy="624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p:cNvGraphicFramePr>
            <a:graphicFrameLocks noGrp="1"/>
          </p:cNvGraphicFramePr>
          <p:nvPr>
            <p:extLst>
              <p:ext uri="{D42A27DB-BD31-4B8C-83A1-F6EECF244321}">
                <p14:modId xmlns:p14="http://schemas.microsoft.com/office/powerpoint/2010/main" val="891190656"/>
              </p:ext>
            </p:extLst>
          </p:nvPr>
        </p:nvGraphicFramePr>
        <p:xfrm>
          <a:off x="2510277" y="2337592"/>
          <a:ext cx="747155" cy="842031"/>
        </p:xfrm>
        <a:graphic>
          <a:graphicData uri="http://schemas.openxmlformats.org/drawingml/2006/table">
            <a:tbl>
              <a:tblPr firstRow="1" bandRow="1">
                <a:tableStyleId>{5C22544A-7EE6-4342-B048-85BDC9FD1C3A}</a:tableStyleId>
              </a:tblPr>
              <a:tblGrid>
                <a:gridCol w="747155"/>
              </a:tblGrid>
              <a:tr h="427503">
                <a:tc>
                  <a:txBody>
                    <a:bodyPr/>
                    <a:lstStyle/>
                    <a:p>
                      <a:r>
                        <a:rPr lang="en-US" sz="2120" baseline="0" dirty="0" smtClean="0">
                          <a:solidFill>
                            <a:schemeClr val="tx1"/>
                          </a:solidFill>
                        </a:rPr>
                        <a:t>31</a:t>
                      </a:r>
                      <a:endParaRPr lang="en-US" sz="2120" baseline="0" dirty="0">
                        <a:solidFill>
                          <a:schemeClr val="tx1"/>
                        </a:solidFill>
                      </a:endParaRPr>
                    </a:p>
                  </a:txBody>
                  <a:tcPr>
                    <a:solidFill>
                      <a:schemeClr val="accent1">
                        <a:alpha val="18000"/>
                      </a:schemeClr>
                    </a:solidFill>
                  </a:tcPr>
                </a:tc>
              </a:tr>
              <a:tr h="355604">
                <a:tc>
                  <a:txBody>
                    <a:bodyPr/>
                    <a:lstStyle/>
                    <a:p>
                      <a:r>
                        <a:rPr lang="en-US" sz="2120" baseline="0" dirty="0" smtClean="0">
                          <a:solidFill>
                            <a:schemeClr val="tx1"/>
                          </a:solidFill>
                        </a:rPr>
                        <a:t>S</a:t>
                      </a:r>
                      <a:endParaRPr lang="en-US" sz="2120" baseline="0" dirty="0">
                        <a:solidFill>
                          <a:schemeClr val="tx1"/>
                        </a:solidFill>
                      </a:endParaRPr>
                    </a:p>
                  </a:txBody>
                  <a:tcPr>
                    <a:solidFill>
                      <a:schemeClr val="accent1">
                        <a:alpha val="18000"/>
                      </a:schemeClr>
                    </a:solidFill>
                  </a:tcPr>
                </a:tc>
              </a:tr>
            </a:tbl>
          </a:graphicData>
        </a:graphic>
      </p:graphicFrame>
      <p:sp>
        <p:nvSpPr>
          <p:cNvPr id="45" name="TextBox 44"/>
          <p:cNvSpPr txBox="1"/>
          <p:nvPr/>
        </p:nvSpPr>
        <p:spPr>
          <a:xfrm>
            <a:off x="382968" y="2435443"/>
            <a:ext cx="2302724" cy="646331"/>
          </a:xfrm>
          <a:prstGeom prst="rect">
            <a:avLst/>
          </a:prstGeom>
          <a:noFill/>
        </p:spPr>
        <p:txBody>
          <a:bodyPr wrap="square" rtlCol="0">
            <a:spAutoFit/>
          </a:bodyPr>
          <a:lstStyle/>
          <a:p>
            <a:r>
              <a:rPr lang="en-US" sz="3600" dirty="0" smtClean="0"/>
              <a:t>Mutant @</a:t>
            </a:r>
            <a:endParaRPr lang="en-US" sz="3600" dirty="0"/>
          </a:p>
        </p:txBody>
      </p:sp>
      <p:cxnSp>
        <p:nvCxnSpPr>
          <p:cNvPr id="4" name="Straight Connector 3"/>
          <p:cNvCxnSpPr/>
          <p:nvPr/>
        </p:nvCxnSpPr>
        <p:spPr>
          <a:xfrm flipH="1">
            <a:off x="6338067" y="1530207"/>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15595" y="1319417"/>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619578" y="1387346"/>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823561" y="1319416"/>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a:off x="8138160" y="-457200"/>
            <a:ext cx="14514" cy="585216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a:off x="8188717" y="456968"/>
            <a:ext cx="14514" cy="585216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a:off x="8188717" y="1337025"/>
            <a:ext cx="14514" cy="585216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22450" y="2184539"/>
            <a:ext cx="3316267" cy="1877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73775" y="2435441"/>
            <a:ext cx="1299561" cy="646331"/>
          </a:xfrm>
          <a:prstGeom prst="rect">
            <a:avLst/>
          </a:prstGeom>
          <a:noFill/>
        </p:spPr>
        <p:txBody>
          <a:bodyPr wrap="square" rtlCol="0">
            <a:spAutoFit/>
          </a:bodyPr>
          <a:lstStyle/>
          <a:p>
            <a:r>
              <a:rPr lang="en-US" sz="3600" dirty="0" smtClean="0"/>
              <a:t>array</a:t>
            </a:r>
            <a:endParaRPr lang="en-US" sz="3600" dirty="0"/>
          </a:p>
        </p:txBody>
      </p:sp>
      <p:sp>
        <p:nvSpPr>
          <p:cNvPr id="60" name="TextBox 59"/>
          <p:cNvSpPr txBox="1"/>
          <p:nvPr/>
        </p:nvSpPr>
        <p:spPr>
          <a:xfrm>
            <a:off x="1891343" y="3779860"/>
            <a:ext cx="2750516" cy="1200329"/>
          </a:xfrm>
          <a:prstGeom prst="rect">
            <a:avLst/>
          </a:prstGeom>
          <a:noFill/>
        </p:spPr>
        <p:txBody>
          <a:bodyPr wrap="square" rtlCol="0">
            <a:spAutoFit/>
          </a:bodyPr>
          <a:lstStyle/>
          <a:p>
            <a:r>
              <a:rPr lang="en-US" sz="3600" dirty="0"/>
              <a:t>g</a:t>
            </a:r>
            <a:r>
              <a:rPr lang="en-US" sz="3600" dirty="0" smtClean="0"/>
              <a:t>fp-NIPBL is bound</a:t>
            </a:r>
            <a:endParaRPr lang="en-US" sz="3600" dirty="0"/>
          </a:p>
        </p:txBody>
      </p:sp>
    </p:spTree>
    <p:extLst>
      <p:ext uri="{BB962C8B-B14F-4D97-AF65-F5344CB8AC3E}">
        <p14:creationId xmlns:p14="http://schemas.microsoft.com/office/powerpoint/2010/main" val="2587466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12" y="249547"/>
            <a:ext cx="10515600" cy="1325563"/>
          </a:xfrm>
        </p:spPr>
        <p:txBody>
          <a:bodyPr/>
          <a:lstStyle/>
          <a:p>
            <a:r>
              <a:rPr lang="en-US" dirty="0" smtClean="0"/>
              <a:t>Aim 2: Biochemical screen for broad library</a:t>
            </a:r>
            <a:endParaRPr lang="en-US" dirty="0"/>
          </a:p>
        </p:txBody>
      </p:sp>
      <p:grpSp>
        <p:nvGrpSpPr>
          <p:cNvPr id="33" name="Group 32"/>
          <p:cNvGrpSpPr/>
          <p:nvPr/>
        </p:nvGrpSpPr>
        <p:grpSpPr>
          <a:xfrm>
            <a:off x="5298368" y="1542851"/>
            <a:ext cx="5663482" cy="3593054"/>
            <a:chOff x="5008169" y="2461086"/>
            <a:chExt cx="5663482" cy="3593054"/>
          </a:xfrm>
        </p:grpSpPr>
        <p:sp>
          <p:nvSpPr>
            <p:cNvPr id="6" name="Rectangle 5"/>
            <p:cNvSpPr/>
            <p:nvPr/>
          </p:nvSpPr>
          <p:spPr>
            <a:xfrm>
              <a:off x="5008169" y="2461086"/>
              <a:ext cx="5663482" cy="35930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591309" y="2739496"/>
              <a:ext cx="358730" cy="1271350"/>
              <a:chOff x="7556345" y="1898935"/>
              <a:chExt cx="358730" cy="1271350"/>
            </a:xfrm>
          </p:grpSpPr>
          <p:sp>
            <p:nvSpPr>
              <p:cNvPr id="18" name="Oval 17"/>
              <p:cNvSpPr/>
              <p:nvPr/>
            </p:nvSpPr>
            <p:spPr>
              <a:xfrm>
                <a:off x="7559171" y="1898935"/>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56345" y="2836283"/>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6415937" y="4561363"/>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735614" y="4531094"/>
              <a:ext cx="355904" cy="334002"/>
            </a:xfrm>
            <a:prstGeom prst="ellipse">
              <a:avLst/>
            </a:prstGeom>
            <a:solidFill>
              <a:srgbClr val="7FD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9953904" y="3580454"/>
            <a:ext cx="602299" cy="624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82419" y="2621722"/>
            <a:ext cx="602299" cy="624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p:cNvGraphicFramePr>
            <a:graphicFrameLocks noGrp="1"/>
          </p:cNvGraphicFramePr>
          <p:nvPr>
            <p:extLst>
              <p:ext uri="{D42A27DB-BD31-4B8C-83A1-F6EECF244321}">
                <p14:modId xmlns:p14="http://schemas.microsoft.com/office/powerpoint/2010/main" val="3559163600"/>
              </p:ext>
            </p:extLst>
          </p:nvPr>
        </p:nvGraphicFramePr>
        <p:xfrm>
          <a:off x="3715336" y="2490915"/>
          <a:ext cx="747155" cy="842031"/>
        </p:xfrm>
        <a:graphic>
          <a:graphicData uri="http://schemas.openxmlformats.org/drawingml/2006/table">
            <a:tbl>
              <a:tblPr firstRow="1" bandRow="1">
                <a:tableStyleId>{5C22544A-7EE6-4342-B048-85BDC9FD1C3A}</a:tableStyleId>
              </a:tblPr>
              <a:tblGrid>
                <a:gridCol w="747155"/>
              </a:tblGrid>
              <a:tr h="427503">
                <a:tc>
                  <a:txBody>
                    <a:bodyPr/>
                    <a:lstStyle/>
                    <a:p>
                      <a:r>
                        <a:rPr lang="en-US" sz="2120" baseline="0" dirty="0" smtClean="0">
                          <a:solidFill>
                            <a:schemeClr val="tx1"/>
                          </a:solidFill>
                        </a:rPr>
                        <a:t>31</a:t>
                      </a:r>
                      <a:endParaRPr lang="en-US" sz="2120" baseline="0" dirty="0">
                        <a:solidFill>
                          <a:schemeClr val="tx1"/>
                        </a:solidFill>
                      </a:endParaRPr>
                    </a:p>
                  </a:txBody>
                  <a:tcPr>
                    <a:solidFill>
                      <a:schemeClr val="accent1">
                        <a:alpha val="18000"/>
                      </a:schemeClr>
                    </a:solidFill>
                  </a:tcPr>
                </a:tc>
              </a:tr>
              <a:tr h="355604">
                <a:tc>
                  <a:txBody>
                    <a:bodyPr/>
                    <a:lstStyle/>
                    <a:p>
                      <a:r>
                        <a:rPr lang="en-US" sz="2120" baseline="0" dirty="0" smtClean="0">
                          <a:solidFill>
                            <a:schemeClr val="tx1"/>
                          </a:solidFill>
                        </a:rPr>
                        <a:t>S</a:t>
                      </a:r>
                      <a:endParaRPr lang="en-US" sz="2120" baseline="0" dirty="0">
                        <a:solidFill>
                          <a:schemeClr val="tx1"/>
                        </a:solidFill>
                      </a:endParaRPr>
                    </a:p>
                  </a:txBody>
                  <a:tcPr>
                    <a:solidFill>
                      <a:schemeClr val="accent1">
                        <a:alpha val="18000"/>
                      </a:schemeClr>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802627224"/>
              </p:ext>
            </p:extLst>
          </p:nvPr>
        </p:nvGraphicFramePr>
        <p:xfrm>
          <a:off x="3715335" y="3375599"/>
          <a:ext cx="747156" cy="829056"/>
        </p:xfrm>
        <a:graphic>
          <a:graphicData uri="http://schemas.openxmlformats.org/drawingml/2006/table">
            <a:tbl>
              <a:tblPr firstRow="1" bandRow="1">
                <a:tableStyleId>{5C22544A-7EE6-4342-B048-85BDC9FD1C3A}</a:tableStyleId>
              </a:tblPr>
              <a:tblGrid>
                <a:gridCol w="747156"/>
              </a:tblGrid>
              <a:tr h="312101">
                <a:tc>
                  <a:txBody>
                    <a:bodyPr/>
                    <a:lstStyle/>
                    <a:p>
                      <a:r>
                        <a:rPr lang="en-US" sz="2120" baseline="0" dirty="0" smtClean="0">
                          <a:solidFill>
                            <a:schemeClr val="tx1"/>
                          </a:solidFill>
                        </a:rPr>
                        <a:t>46</a:t>
                      </a:r>
                      <a:endParaRPr lang="en-US" sz="2120" baseline="0" dirty="0">
                        <a:solidFill>
                          <a:schemeClr val="tx1"/>
                        </a:solidFill>
                      </a:endParaRPr>
                    </a:p>
                  </a:txBody>
                  <a:tcPr>
                    <a:solidFill>
                      <a:schemeClr val="accent1">
                        <a:alpha val="18000"/>
                      </a:schemeClr>
                    </a:solidFill>
                  </a:tcPr>
                </a:tc>
              </a:tr>
              <a:tr h="312101">
                <a:tc>
                  <a:txBody>
                    <a:bodyPr/>
                    <a:lstStyle/>
                    <a:p>
                      <a:r>
                        <a:rPr lang="en-US" sz="2120" baseline="0" dirty="0" smtClean="0">
                          <a:solidFill>
                            <a:schemeClr val="tx1"/>
                          </a:solidFill>
                        </a:rPr>
                        <a:t>R</a:t>
                      </a:r>
                      <a:endParaRPr lang="en-US" sz="2120" baseline="0" dirty="0">
                        <a:solidFill>
                          <a:schemeClr val="tx1"/>
                        </a:solidFill>
                      </a:endParaRPr>
                    </a:p>
                  </a:txBody>
                  <a:tcPr>
                    <a:solidFill>
                      <a:schemeClr val="accent1">
                        <a:alpha val="18000"/>
                      </a:schemeClr>
                    </a:solid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635922032"/>
              </p:ext>
            </p:extLst>
          </p:nvPr>
        </p:nvGraphicFramePr>
        <p:xfrm>
          <a:off x="3715335" y="4257013"/>
          <a:ext cx="747156" cy="829056"/>
        </p:xfrm>
        <a:graphic>
          <a:graphicData uri="http://schemas.openxmlformats.org/drawingml/2006/table">
            <a:tbl>
              <a:tblPr firstRow="1" bandRow="1">
                <a:tableStyleId>{5C22544A-7EE6-4342-B048-85BDC9FD1C3A}</a:tableStyleId>
              </a:tblPr>
              <a:tblGrid>
                <a:gridCol w="747156"/>
              </a:tblGrid>
              <a:tr h="264409">
                <a:tc>
                  <a:txBody>
                    <a:bodyPr/>
                    <a:lstStyle/>
                    <a:p>
                      <a:r>
                        <a:rPr lang="en-US" sz="2120" baseline="0" dirty="0" smtClean="0">
                          <a:solidFill>
                            <a:schemeClr val="tx1"/>
                          </a:solidFill>
                        </a:rPr>
                        <a:t>96</a:t>
                      </a:r>
                      <a:endParaRPr lang="en-US" sz="2120" baseline="0" dirty="0">
                        <a:solidFill>
                          <a:schemeClr val="tx1"/>
                        </a:solidFill>
                      </a:endParaRPr>
                    </a:p>
                  </a:txBody>
                  <a:tcPr>
                    <a:solidFill>
                      <a:schemeClr val="accent1">
                        <a:alpha val="18000"/>
                      </a:schemeClr>
                    </a:solidFill>
                  </a:tcPr>
                </a:tc>
              </a:tr>
              <a:tr h="264409">
                <a:tc>
                  <a:txBody>
                    <a:bodyPr/>
                    <a:lstStyle/>
                    <a:p>
                      <a:r>
                        <a:rPr lang="en-US" sz="2120" baseline="0" dirty="0" smtClean="0">
                          <a:solidFill>
                            <a:schemeClr val="tx1"/>
                          </a:solidFill>
                        </a:rPr>
                        <a:t>L</a:t>
                      </a:r>
                      <a:endParaRPr lang="en-US" sz="2120" baseline="0" dirty="0">
                        <a:solidFill>
                          <a:schemeClr val="tx1"/>
                        </a:solidFill>
                      </a:endParaRPr>
                    </a:p>
                  </a:txBody>
                  <a:tcPr>
                    <a:solidFill>
                      <a:schemeClr val="accent1">
                        <a:alpha val="18000"/>
                      </a:schemeClr>
                    </a:solidFill>
                  </a:tcPr>
                </a:tc>
              </a:tr>
            </a:tbl>
          </a:graphicData>
        </a:graphic>
      </p:graphicFrame>
      <p:sp>
        <p:nvSpPr>
          <p:cNvPr id="45" name="TextBox 44"/>
          <p:cNvSpPr txBox="1"/>
          <p:nvPr/>
        </p:nvSpPr>
        <p:spPr>
          <a:xfrm>
            <a:off x="984940" y="3100824"/>
            <a:ext cx="2302724" cy="646331"/>
          </a:xfrm>
          <a:prstGeom prst="rect">
            <a:avLst/>
          </a:prstGeom>
          <a:noFill/>
        </p:spPr>
        <p:txBody>
          <a:bodyPr wrap="square" rtlCol="0">
            <a:spAutoFit/>
          </a:bodyPr>
          <a:lstStyle/>
          <a:p>
            <a:r>
              <a:rPr lang="en-US" sz="3600" dirty="0" smtClean="0"/>
              <a:t>Mutants @</a:t>
            </a:r>
            <a:endParaRPr lang="en-US" sz="3600" dirty="0"/>
          </a:p>
        </p:txBody>
      </p:sp>
      <p:sp>
        <p:nvSpPr>
          <p:cNvPr id="46" name="TextBox 45"/>
          <p:cNvSpPr txBox="1"/>
          <p:nvPr/>
        </p:nvSpPr>
        <p:spPr>
          <a:xfrm>
            <a:off x="2559457" y="1579433"/>
            <a:ext cx="2699396" cy="646331"/>
          </a:xfrm>
          <a:prstGeom prst="rect">
            <a:avLst/>
          </a:prstGeom>
          <a:noFill/>
        </p:spPr>
        <p:txBody>
          <a:bodyPr wrap="square" rtlCol="0">
            <a:spAutoFit/>
          </a:bodyPr>
          <a:lstStyle/>
          <a:p>
            <a:r>
              <a:rPr lang="en-US" sz="3600" dirty="0" smtClean="0"/>
              <a:t>Wild type</a:t>
            </a:r>
            <a:endParaRPr lang="en-US" sz="3600" dirty="0"/>
          </a:p>
        </p:txBody>
      </p:sp>
      <p:cxnSp>
        <p:nvCxnSpPr>
          <p:cNvPr id="4" name="Straight Connector 3"/>
          <p:cNvCxnSpPr/>
          <p:nvPr/>
        </p:nvCxnSpPr>
        <p:spPr>
          <a:xfrm flipH="1">
            <a:off x="6338067" y="1530207"/>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15595" y="1319417"/>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619578" y="1387346"/>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823561" y="1319416"/>
            <a:ext cx="14514" cy="4209143"/>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a:off x="8138160" y="-457200"/>
            <a:ext cx="14514" cy="585216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a:off x="8188717" y="456968"/>
            <a:ext cx="14514" cy="585216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a:off x="8188717" y="1337025"/>
            <a:ext cx="14514" cy="585216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841831" y="2074544"/>
            <a:ext cx="3008189" cy="8337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816046" y="3946861"/>
            <a:ext cx="1794726" cy="7215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49975" y="5285365"/>
            <a:ext cx="6339205" cy="584775"/>
          </a:xfrm>
          <a:prstGeom prst="rect">
            <a:avLst/>
          </a:prstGeom>
          <a:noFill/>
        </p:spPr>
        <p:txBody>
          <a:bodyPr wrap="square" rtlCol="0">
            <a:spAutoFit/>
          </a:bodyPr>
          <a:lstStyle/>
          <a:p>
            <a:r>
              <a:rPr lang="en-US" sz="3200" dirty="0" smtClean="0"/>
              <a:t>*Overlay of four microarrays</a:t>
            </a:r>
            <a:endParaRPr lang="en-US" sz="3200" dirty="0"/>
          </a:p>
        </p:txBody>
      </p:sp>
      <p:sp>
        <p:nvSpPr>
          <p:cNvPr id="3" name="Right Brace 2"/>
          <p:cNvSpPr/>
          <p:nvPr/>
        </p:nvSpPr>
        <p:spPr>
          <a:xfrm>
            <a:off x="4525820" y="2530974"/>
            <a:ext cx="120806" cy="77704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p:cNvSpPr/>
          <p:nvPr/>
        </p:nvSpPr>
        <p:spPr>
          <a:xfrm>
            <a:off x="4517840" y="4279856"/>
            <a:ext cx="120806" cy="77704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e 30"/>
          <p:cNvSpPr/>
          <p:nvPr/>
        </p:nvSpPr>
        <p:spPr>
          <a:xfrm>
            <a:off x="4532956" y="3421607"/>
            <a:ext cx="120806" cy="77704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0723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58" y="674312"/>
            <a:ext cx="11353800" cy="677253"/>
          </a:xfrm>
        </p:spPr>
        <p:txBody>
          <a:bodyPr>
            <a:normAutofit fontScale="90000"/>
          </a:bodyPr>
          <a:lstStyle/>
          <a:p>
            <a:r>
              <a:rPr lang="en-US" b="1" u="sng" dirty="0"/>
              <a:t>Aim 2:</a:t>
            </a:r>
            <a:r>
              <a:rPr lang="en-US" b="1" dirty="0"/>
              <a:t> Find small molecules with amino acid specificity</a:t>
            </a:r>
            <a:r>
              <a:rPr lang="en-US" dirty="0"/>
              <a:t/>
            </a:r>
            <a:br>
              <a:rPr lang="en-US" dirty="0"/>
            </a:br>
            <a:endParaRPr lang="en-US" dirty="0"/>
          </a:p>
        </p:txBody>
      </p:sp>
      <p:sp>
        <p:nvSpPr>
          <p:cNvPr id="4" name="TextBox 3"/>
          <p:cNvSpPr txBox="1"/>
          <p:nvPr/>
        </p:nvSpPr>
        <p:spPr>
          <a:xfrm>
            <a:off x="735992" y="1465300"/>
            <a:ext cx="3137432" cy="1077218"/>
          </a:xfrm>
          <a:prstGeom prst="rect">
            <a:avLst/>
          </a:prstGeom>
          <a:noFill/>
        </p:spPr>
        <p:txBody>
          <a:bodyPr wrap="square" rtlCol="0">
            <a:spAutoFit/>
          </a:bodyPr>
          <a:lstStyle/>
          <a:p>
            <a:r>
              <a:rPr lang="en-US" sz="3200" dirty="0" smtClean="0"/>
              <a:t>Broad chemical library </a:t>
            </a:r>
            <a:endParaRPr lang="en-US" sz="3200" dirty="0"/>
          </a:p>
        </p:txBody>
      </p:sp>
      <p:sp>
        <p:nvSpPr>
          <p:cNvPr id="5" name="TextBox 4"/>
          <p:cNvSpPr txBox="1"/>
          <p:nvPr/>
        </p:nvSpPr>
        <p:spPr>
          <a:xfrm>
            <a:off x="5039876" y="1458655"/>
            <a:ext cx="2295125" cy="1077218"/>
          </a:xfrm>
          <a:prstGeom prst="rect">
            <a:avLst/>
          </a:prstGeom>
          <a:noFill/>
        </p:spPr>
        <p:txBody>
          <a:bodyPr wrap="square" rtlCol="0">
            <a:spAutoFit/>
          </a:bodyPr>
          <a:lstStyle/>
          <a:p>
            <a:r>
              <a:rPr lang="en-US" sz="3200" dirty="0" smtClean="0"/>
              <a:t>Biochemical screen</a:t>
            </a:r>
            <a:endParaRPr lang="en-US" sz="3200" dirty="0"/>
          </a:p>
        </p:txBody>
      </p:sp>
      <p:sp>
        <p:nvSpPr>
          <p:cNvPr id="7" name="Right Arrow 6"/>
          <p:cNvSpPr/>
          <p:nvPr/>
        </p:nvSpPr>
        <p:spPr>
          <a:xfrm>
            <a:off x="3928573" y="18996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513685" y="1912578"/>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98858" y="2542518"/>
            <a:ext cx="3425347" cy="3882970"/>
            <a:chOff x="161072" y="2910268"/>
            <a:chExt cx="3712353" cy="388297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72" y="2910268"/>
              <a:ext cx="1831991" cy="119460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194" y="2910268"/>
              <a:ext cx="1882230" cy="119460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73" y="4104871"/>
              <a:ext cx="3712352" cy="13710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72" y="5475962"/>
              <a:ext cx="3712352" cy="1317276"/>
            </a:xfrm>
            <a:prstGeom prst="rect">
              <a:avLst/>
            </a:prstGeom>
          </p:spPr>
        </p:pic>
      </p:grpSp>
      <p:grpSp>
        <p:nvGrpSpPr>
          <p:cNvPr id="22" name="Group 21"/>
          <p:cNvGrpSpPr/>
          <p:nvPr/>
        </p:nvGrpSpPr>
        <p:grpSpPr>
          <a:xfrm>
            <a:off x="4566617" y="2582257"/>
            <a:ext cx="2995634" cy="3543762"/>
            <a:chOff x="4939720" y="2799568"/>
            <a:chExt cx="2995634" cy="3543762"/>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9721" y="2799568"/>
              <a:ext cx="2495436" cy="177915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9720" y="3542960"/>
              <a:ext cx="2995634" cy="2800370"/>
            </a:xfrm>
            <a:prstGeom prst="rect">
              <a:avLst/>
            </a:prstGeom>
          </p:spPr>
        </p:pic>
      </p:grpSp>
      <p:sp>
        <p:nvSpPr>
          <p:cNvPr id="6" name="TextBox 5"/>
          <p:cNvSpPr txBox="1"/>
          <p:nvPr/>
        </p:nvSpPr>
        <p:spPr>
          <a:xfrm>
            <a:off x="8613402" y="1465300"/>
            <a:ext cx="3253387" cy="1077218"/>
          </a:xfrm>
          <a:prstGeom prst="rect">
            <a:avLst/>
          </a:prstGeom>
          <a:noFill/>
        </p:spPr>
        <p:txBody>
          <a:bodyPr wrap="square" rtlCol="0">
            <a:spAutoFit/>
          </a:bodyPr>
          <a:lstStyle/>
          <a:p>
            <a:r>
              <a:rPr lang="en-US" sz="3200" dirty="0" smtClean="0"/>
              <a:t>In-vivo screen and PubChem search</a:t>
            </a:r>
            <a:endParaRPr lang="en-US" sz="3200" dirty="0"/>
          </a:p>
        </p:txBody>
      </p:sp>
      <p:grpSp>
        <p:nvGrpSpPr>
          <p:cNvPr id="20" name="Group 19"/>
          <p:cNvGrpSpPr/>
          <p:nvPr/>
        </p:nvGrpSpPr>
        <p:grpSpPr>
          <a:xfrm>
            <a:off x="7739154" y="2582257"/>
            <a:ext cx="4387532" cy="2676352"/>
            <a:chOff x="7562252" y="2994089"/>
            <a:chExt cx="4629748" cy="2729699"/>
          </a:xfrm>
        </p:grpSpPr>
        <p:grpSp>
          <p:nvGrpSpPr>
            <p:cNvPr id="23" name="Group 22"/>
            <p:cNvGrpSpPr/>
            <p:nvPr/>
          </p:nvGrpSpPr>
          <p:grpSpPr>
            <a:xfrm>
              <a:off x="7904830" y="3378132"/>
              <a:ext cx="3827113" cy="1538299"/>
              <a:chOff x="7919345" y="4418986"/>
              <a:chExt cx="3827113" cy="1538299"/>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1972" y="4685688"/>
                <a:ext cx="1514486" cy="1271597"/>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19345" y="4418986"/>
                <a:ext cx="1552586" cy="1538299"/>
              </a:xfrm>
              <a:prstGeom prst="rect">
                <a:avLst/>
              </a:prstGeom>
            </p:spPr>
          </p:pic>
        </p:grpSp>
        <p:sp>
          <p:nvSpPr>
            <p:cNvPr id="24" name="TextBox 23"/>
            <p:cNvSpPr txBox="1"/>
            <p:nvPr/>
          </p:nvSpPr>
          <p:spPr>
            <a:xfrm>
              <a:off x="8433224" y="2994089"/>
              <a:ext cx="754319" cy="523220"/>
            </a:xfrm>
            <a:prstGeom prst="rect">
              <a:avLst/>
            </a:prstGeom>
            <a:noFill/>
          </p:spPr>
          <p:txBody>
            <a:bodyPr wrap="square" rtlCol="0">
              <a:spAutoFit/>
            </a:bodyPr>
            <a:lstStyle/>
            <a:p>
              <a:r>
                <a:rPr lang="en-US" sz="2800" dirty="0" smtClean="0"/>
                <a:t>WT  </a:t>
              </a:r>
              <a:endParaRPr lang="en-US" sz="2800" dirty="0"/>
            </a:p>
          </p:txBody>
        </p:sp>
        <p:grpSp>
          <p:nvGrpSpPr>
            <p:cNvPr id="25" name="Group 24"/>
            <p:cNvGrpSpPr/>
            <p:nvPr/>
          </p:nvGrpSpPr>
          <p:grpSpPr>
            <a:xfrm>
              <a:off x="7562252" y="4963722"/>
              <a:ext cx="4629748" cy="760066"/>
              <a:chOff x="7097023" y="4047644"/>
              <a:chExt cx="4629748" cy="760066"/>
            </a:xfrm>
          </p:grpSpPr>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r="2338"/>
              <a:stretch/>
            </p:blipFill>
            <p:spPr>
              <a:xfrm>
                <a:off x="7097023" y="4047644"/>
                <a:ext cx="2339343" cy="746519"/>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36366" y="4083370"/>
                <a:ext cx="2290405" cy="724340"/>
              </a:xfrm>
              <a:prstGeom prst="rect">
                <a:avLst/>
              </a:prstGeom>
            </p:spPr>
          </p:pic>
        </p:grpSp>
        <p:sp>
          <p:nvSpPr>
            <p:cNvPr id="26" name="TextBox 25"/>
            <p:cNvSpPr txBox="1"/>
            <p:nvPr/>
          </p:nvSpPr>
          <p:spPr>
            <a:xfrm>
              <a:off x="10217457" y="3005612"/>
              <a:ext cx="1334891" cy="523220"/>
            </a:xfrm>
            <a:prstGeom prst="rect">
              <a:avLst/>
            </a:prstGeom>
            <a:noFill/>
          </p:spPr>
          <p:txBody>
            <a:bodyPr wrap="square" rtlCol="0">
              <a:spAutoFit/>
            </a:bodyPr>
            <a:lstStyle/>
            <a:p>
              <a:r>
                <a:rPr lang="en-US" sz="2800" dirty="0" smtClean="0"/>
                <a:t>Mutant  </a:t>
              </a:r>
              <a:endParaRPr lang="en-US" sz="2800" dirty="0"/>
            </a:p>
          </p:txBody>
        </p:sp>
      </p:grpSp>
    </p:spTree>
    <p:extLst>
      <p:ext uri="{BB962C8B-B14F-4D97-AF65-F5344CB8AC3E}">
        <p14:creationId xmlns:p14="http://schemas.microsoft.com/office/powerpoint/2010/main" val="829522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02" y="360683"/>
            <a:ext cx="11148011" cy="1325563"/>
          </a:xfrm>
        </p:spPr>
        <p:txBody>
          <a:bodyPr>
            <a:normAutofit fontScale="90000"/>
          </a:bodyPr>
          <a:lstStyle/>
          <a:p>
            <a:r>
              <a:rPr lang="en-US" b="1" u="sng" dirty="0"/>
              <a:t>Aim 2:</a:t>
            </a:r>
            <a:r>
              <a:rPr lang="en-US" b="1" dirty="0"/>
              <a:t> Find small molecules with amino acid specificity</a:t>
            </a:r>
            <a:r>
              <a:rPr lang="en-US" dirty="0"/>
              <a:t/>
            </a:r>
            <a:br>
              <a:rPr lang="en-US" dirty="0"/>
            </a:br>
            <a:endParaRPr lang="en-US" dirty="0"/>
          </a:p>
        </p:txBody>
      </p:sp>
      <p:sp>
        <p:nvSpPr>
          <p:cNvPr id="4" name="TextBox 3"/>
          <p:cNvSpPr txBox="1"/>
          <p:nvPr/>
        </p:nvSpPr>
        <p:spPr>
          <a:xfrm>
            <a:off x="640170" y="1465300"/>
            <a:ext cx="3411081" cy="1077218"/>
          </a:xfrm>
          <a:prstGeom prst="rect">
            <a:avLst/>
          </a:prstGeom>
          <a:noFill/>
        </p:spPr>
        <p:txBody>
          <a:bodyPr wrap="square" rtlCol="0">
            <a:spAutoFit/>
          </a:bodyPr>
          <a:lstStyle/>
          <a:p>
            <a:r>
              <a:rPr lang="en-US" sz="3200" dirty="0" smtClean="0"/>
              <a:t>Function oriented chemical library </a:t>
            </a:r>
            <a:endParaRPr lang="en-US" sz="3200" dirty="0"/>
          </a:p>
        </p:txBody>
      </p:sp>
      <p:sp>
        <p:nvSpPr>
          <p:cNvPr id="8" name="Right Arrow 7"/>
          <p:cNvSpPr/>
          <p:nvPr/>
        </p:nvSpPr>
        <p:spPr>
          <a:xfrm>
            <a:off x="5014473" y="3737121"/>
            <a:ext cx="2200470" cy="5143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98858" y="2542518"/>
            <a:ext cx="3425347" cy="3882970"/>
            <a:chOff x="161072" y="2910268"/>
            <a:chExt cx="3712353" cy="388297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72" y="2910268"/>
              <a:ext cx="1831991" cy="119460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194" y="2910268"/>
              <a:ext cx="1882230" cy="119460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73" y="4104871"/>
              <a:ext cx="3712352" cy="13710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72" y="5475962"/>
              <a:ext cx="3712352" cy="1317276"/>
            </a:xfrm>
            <a:prstGeom prst="rect">
              <a:avLst/>
            </a:prstGeom>
          </p:spPr>
        </p:pic>
      </p:grpSp>
      <p:sp>
        <p:nvSpPr>
          <p:cNvPr id="6" name="TextBox 5"/>
          <p:cNvSpPr txBox="1"/>
          <p:nvPr/>
        </p:nvSpPr>
        <p:spPr>
          <a:xfrm>
            <a:off x="8506545" y="1863193"/>
            <a:ext cx="2592585" cy="584775"/>
          </a:xfrm>
          <a:prstGeom prst="rect">
            <a:avLst/>
          </a:prstGeom>
          <a:noFill/>
        </p:spPr>
        <p:txBody>
          <a:bodyPr wrap="square" rtlCol="0">
            <a:spAutoFit/>
          </a:bodyPr>
          <a:lstStyle/>
          <a:p>
            <a:r>
              <a:rPr lang="en-US" sz="3200" dirty="0" smtClean="0"/>
              <a:t>In-vivo screen</a:t>
            </a:r>
            <a:endParaRPr lang="en-US" sz="3200" dirty="0"/>
          </a:p>
        </p:txBody>
      </p:sp>
      <p:grpSp>
        <p:nvGrpSpPr>
          <p:cNvPr id="26" name="Group 25"/>
          <p:cNvGrpSpPr/>
          <p:nvPr/>
        </p:nvGrpSpPr>
        <p:grpSpPr>
          <a:xfrm>
            <a:off x="7398068" y="2604028"/>
            <a:ext cx="4387532" cy="2676352"/>
            <a:chOff x="7562252" y="2994089"/>
            <a:chExt cx="4629748" cy="2729699"/>
          </a:xfrm>
        </p:grpSpPr>
        <p:grpSp>
          <p:nvGrpSpPr>
            <p:cNvPr id="27" name="Group 26"/>
            <p:cNvGrpSpPr/>
            <p:nvPr/>
          </p:nvGrpSpPr>
          <p:grpSpPr>
            <a:xfrm>
              <a:off x="7904830" y="3378132"/>
              <a:ext cx="3827113" cy="1538299"/>
              <a:chOff x="7919345" y="4418986"/>
              <a:chExt cx="3827113" cy="1538299"/>
            </a:xfrm>
          </p:grpSpPr>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1972" y="4685688"/>
                <a:ext cx="1514486" cy="1271597"/>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9345" y="4418986"/>
                <a:ext cx="1552586" cy="1538299"/>
              </a:xfrm>
              <a:prstGeom prst="rect">
                <a:avLst/>
              </a:prstGeom>
            </p:spPr>
          </p:pic>
        </p:grpSp>
        <p:sp>
          <p:nvSpPr>
            <p:cNvPr id="28" name="TextBox 27"/>
            <p:cNvSpPr txBox="1"/>
            <p:nvPr/>
          </p:nvSpPr>
          <p:spPr>
            <a:xfrm>
              <a:off x="8433224" y="2994089"/>
              <a:ext cx="754319" cy="523220"/>
            </a:xfrm>
            <a:prstGeom prst="rect">
              <a:avLst/>
            </a:prstGeom>
            <a:noFill/>
          </p:spPr>
          <p:txBody>
            <a:bodyPr wrap="square" rtlCol="0">
              <a:spAutoFit/>
            </a:bodyPr>
            <a:lstStyle/>
            <a:p>
              <a:r>
                <a:rPr lang="en-US" sz="2800" dirty="0" smtClean="0"/>
                <a:t>WT  </a:t>
              </a:r>
              <a:endParaRPr lang="en-US" sz="2800" dirty="0"/>
            </a:p>
          </p:txBody>
        </p:sp>
        <p:grpSp>
          <p:nvGrpSpPr>
            <p:cNvPr id="29" name="Group 28"/>
            <p:cNvGrpSpPr/>
            <p:nvPr/>
          </p:nvGrpSpPr>
          <p:grpSpPr>
            <a:xfrm>
              <a:off x="7562252" y="4963722"/>
              <a:ext cx="4629748" cy="760066"/>
              <a:chOff x="7097023" y="4047644"/>
              <a:chExt cx="4629748" cy="760066"/>
            </a:xfrm>
          </p:grpSpPr>
          <p:pic>
            <p:nvPicPr>
              <p:cNvPr id="31" name="Picture 30"/>
              <p:cNvPicPr>
                <a:picLocks noChangeAspect="1"/>
              </p:cNvPicPr>
              <p:nvPr/>
            </p:nvPicPr>
            <p:blipFill rotWithShape="1">
              <a:blip r:embed="rId8" cstate="print">
                <a:extLst>
                  <a:ext uri="{28A0092B-C50C-407E-A947-70E740481C1C}">
                    <a14:useLocalDpi xmlns:a14="http://schemas.microsoft.com/office/drawing/2010/main" val="0"/>
                  </a:ext>
                </a:extLst>
              </a:blip>
              <a:srcRect r="2338"/>
              <a:stretch/>
            </p:blipFill>
            <p:spPr>
              <a:xfrm>
                <a:off x="7097023" y="4047644"/>
                <a:ext cx="2339343" cy="746519"/>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6366" y="4083370"/>
                <a:ext cx="2290405" cy="724340"/>
              </a:xfrm>
              <a:prstGeom prst="rect">
                <a:avLst/>
              </a:prstGeom>
            </p:spPr>
          </p:pic>
        </p:grpSp>
        <p:sp>
          <p:nvSpPr>
            <p:cNvPr id="30" name="TextBox 29"/>
            <p:cNvSpPr txBox="1"/>
            <p:nvPr/>
          </p:nvSpPr>
          <p:spPr>
            <a:xfrm>
              <a:off x="10217457" y="3005612"/>
              <a:ext cx="1334891" cy="523220"/>
            </a:xfrm>
            <a:prstGeom prst="rect">
              <a:avLst/>
            </a:prstGeom>
            <a:noFill/>
          </p:spPr>
          <p:txBody>
            <a:bodyPr wrap="square" rtlCol="0">
              <a:spAutoFit/>
            </a:bodyPr>
            <a:lstStyle/>
            <a:p>
              <a:r>
                <a:rPr lang="en-US" sz="2800" dirty="0" smtClean="0"/>
                <a:t>Mutant  </a:t>
              </a:r>
              <a:endParaRPr lang="en-US" sz="2800" dirty="0"/>
            </a:p>
          </p:txBody>
        </p:sp>
      </p:grpSp>
    </p:spTree>
    <p:extLst>
      <p:ext uri="{BB962C8B-B14F-4D97-AF65-F5344CB8AC3E}">
        <p14:creationId xmlns:p14="http://schemas.microsoft.com/office/powerpoint/2010/main" val="4278074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5" y="41880"/>
            <a:ext cx="10515600" cy="1325563"/>
          </a:xfrm>
        </p:spPr>
        <p:txBody>
          <a:bodyPr/>
          <a:lstStyle/>
          <a:p>
            <a:r>
              <a:rPr lang="en-US" b="1" dirty="0" smtClean="0"/>
              <a:t>Aim 2: Investigate binding molecules</a:t>
            </a:r>
            <a:endParaRPr lang="en-US" b="1" dirty="0"/>
          </a:p>
        </p:txBody>
      </p:sp>
      <p:grpSp>
        <p:nvGrpSpPr>
          <p:cNvPr id="24" name="Group 23"/>
          <p:cNvGrpSpPr/>
          <p:nvPr/>
        </p:nvGrpSpPr>
        <p:grpSpPr>
          <a:xfrm>
            <a:off x="168469" y="1963263"/>
            <a:ext cx="8033697" cy="3932481"/>
            <a:chOff x="674754" y="1953328"/>
            <a:chExt cx="8033697" cy="3932481"/>
          </a:xfrm>
        </p:grpSpPr>
        <p:sp>
          <p:nvSpPr>
            <p:cNvPr id="12" name="TextBox 11"/>
            <p:cNvSpPr txBox="1"/>
            <p:nvPr/>
          </p:nvSpPr>
          <p:spPr>
            <a:xfrm>
              <a:off x="815948" y="1953328"/>
              <a:ext cx="1581920" cy="584775"/>
            </a:xfrm>
            <a:prstGeom prst="rect">
              <a:avLst/>
            </a:prstGeom>
            <a:noFill/>
          </p:spPr>
          <p:txBody>
            <a:bodyPr wrap="square" rtlCol="0">
              <a:spAutoFit/>
            </a:bodyPr>
            <a:lstStyle/>
            <a:p>
              <a:r>
                <a:rPr lang="en-US" sz="3200" b="1" u="sng" dirty="0" smtClean="0"/>
                <a:t>Origin</a:t>
              </a:r>
              <a:endParaRPr lang="en-US" sz="3200" b="1" u="sng" dirty="0"/>
            </a:p>
          </p:txBody>
        </p:sp>
        <p:sp>
          <p:nvSpPr>
            <p:cNvPr id="14" name="TextBox 13"/>
            <p:cNvSpPr txBox="1"/>
            <p:nvPr/>
          </p:nvSpPr>
          <p:spPr>
            <a:xfrm>
              <a:off x="696339" y="2641480"/>
              <a:ext cx="1761822" cy="1569660"/>
            </a:xfrm>
            <a:prstGeom prst="rect">
              <a:avLst/>
            </a:prstGeom>
            <a:noFill/>
          </p:spPr>
          <p:txBody>
            <a:bodyPr wrap="square" rtlCol="0">
              <a:spAutoFit/>
            </a:bodyPr>
            <a:lstStyle/>
            <a:p>
              <a:r>
                <a:rPr lang="en-US" sz="3200" dirty="0" smtClean="0"/>
                <a:t>Function oriented</a:t>
              </a:r>
            </a:p>
            <a:p>
              <a:r>
                <a:rPr lang="en-US" sz="3200" dirty="0" smtClean="0"/>
                <a:t>library</a:t>
              </a:r>
              <a:endParaRPr lang="en-US" sz="3200" dirty="0"/>
            </a:p>
          </p:txBody>
        </p:sp>
        <p:sp>
          <p:nvSpPr>
            <p:cNvPr id="15" name="TextBox 14"/>
            <p:cNvSpPr txBox="1"/>
            <p:nvPr/>
          </p:nvSpPr>
          <p:spPr>
            <a:xfrm>
              <a:off x="674754" y="4808591"/>
              <a:ext cx="1864308" cy="1077218"/>
            </a:xfrm>
            <a:prstGeom prst="rect">
              <a:avLst/>
            </a:prstGeom>
            <a:noFill/>
          </p:spPr>
          <p:txBody>
            <a:bodyPr wrap="square" rtlCol="0">
              <a:spAutoFit/>
            </a:bodyPr>
            <a:lstStyle/>
            <a:p>
              <a:r>
                <a:rPr lang="en-US" sz="3200" dirty="0" smtClean="0"/>
                <a:t>Broad library</a:t>
              </a:r>
              <a:endParaRPr lang="en-US" sz="3200" dirty="0"/>
            </a:p>
          </p:txBody>
        </p:sp>
        <p:cxnSp>
          <p:nvCxnSpPr>
            <p:cNvPr id="16" name="Straight Arrow Connector 15"/>
            <p:cNvCxnSpPr/>
            <p:nvPr/>
          </p:nvCxnSpPr>
          <p:spPr>
            <a:xfrm flipV="1">
              <a:off x="2477389" y="3453837"/>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58943" y="5347381"/>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57670" y="3133923"/>
              <a:ext cx="2550781" cy="584775"/>
            </a:xfrm>
            <a:prstGeom prst="rect">
              <a:avLst/>
            </a:prstGeom>
            <a:noFill/>
          </p:spPr>
          <p:txBody>
            <a:bodyPr wrap="square" rtlCol="0">
              <a:spAutoFit/>
            </a:bodyPr>
            <a:lstStyle/>
            <a:p>
              <a:r>
                <a:rPr lang="en-US" sz="3200" dirty="0" smtClean="0"/>
                <a:t>Characterized</a:t>
              </a:r>
              <a:endParaRPr lang="en-US" sz="3200" dirty="0"/>
            </a:p>
          </p:txBody>
        </p:sp>
      </p:grpSp>
      <p:sp>
        <p:nvSpPr>
          <p:cNvPr id="53" name="TextBox 52"/>
          <p:cNvSpPr txBox="1"/>
          <p:nvPr/>
        </p:nvSpPr>
        <p:spPr>
          <a:xfrm>
            <a:off x="3297214" y="2847913"/>
            <a:ext cx="1372603" cy="1077218"/>
          </a:xfrm>
          <a:prstGeom prst="rect">
            <a:avLst/>
          </a:prstGeom>
          <a:noFill/>
        </p:spPr>
        <p:txBody>
          <a:bodyPr wrap="square" rtlCol="0">
            <a:spAutoFit/>
          </a:bodyPr>
          <a:lstStyle/>
          <a:p>
            <a:r>
              <a:rPr lang="en-US" sz="3200" dirty="0" smtClean="0"/>
              <a:t>In-vivo screen</a:t>
            </a:r>
            <a:endParaRPr lang="en-US" sz="3200" dirty="0"/>
          </a:p>
        </p:txBody>
      </p:sp>
      <p:cxnSp>
        <p:nvCxnSpPr>
          <p:cNvPr id="54" name="Straight Arrow Connector 53"/>
          <p:cNvCxnSpPr/>
          <p:nvPr/>
        </p:nvCxnSpPr>
        <p:spPr>
          <a:xfrm flipV="1">
            <a:off x="1948313" y="5323745"/>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259983" y="4785136"/>
            <a:ext cx="1372603" cy="1077218"/>
          </a:xfrm>
          <a:prstGeom prst="rect">
            <a:avLst/>
          </a:prstGeom>
          <a:noFill/>
        </p:spPr>
        <p:txBody>
          <a:bodyPr wrap="square" rtlCol="0">
            <a:spAutoFit/>
          </a:bodyPr>
          <a:lstStyle/>
          <a:p>
            <a:r>
              <a:rPr lang="en-US" sz="3200" dirty="0" smtClean="0"/>
              <a:t>In-vivo screen</a:t>
            </a:r>
            <a:endParaRPr lang="en-US" sz="3200" dirty="0"/>
          </a:p>
        </p:txBody>
      </p:sp>
      <p:sp>
        <p:nvSpPr>
          <p:cNvPr id="56" name="TextBox 55"/>
          <p:cNvSpPr txBox="1"/>
          <p:nvPr/>
        </p:nvSpPr>
        <p:spPr>
          <a:xfrm>
            <a:off x="2870148" y="4825307"/>
            <a:ext cx="2216126" cy="1077218"/>
          </a:xfrm>
          <a:prstGeom prst="rect">
            <a:avLst/>
          </a:prstGeom>
          <a:noFill/>
        </p:spPr>
        <p:txBody>
          <a:bodyPr wrap="square" rtlCol="0">
            <a:spAutoFit/>
          </a:bodyPr>
          <a:lstStyle/>
          <a:p>
            <a:r>
              <a:rPr lang="en-US" sz="3200" dirty="0" smtClean="0"/>
              <a:t>Biochemical screen</a:t>
            </a:r>
            <a:endParaRPr lang="en-US" sz="3200" dirty="0"/>
          </a:p>
        </p:txBody>
      </p:sp>
      <p:cxnSp>
        <p:nvCxnSpPr>
          <p:cNvPr id="57" name="Straight Arrow Connector 56"/>
          <p:cNvCxnSpPr/>
          <p:nvPr/>
        </p:nvCxnSpPr>
        <p:spPr>
          <a:xfrm flipV="1">
            <a:off x="4737691" y="3487219"/>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632586" y="5353159"/>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249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5" y="41880"/>
            <a:ext cx="10515600" cy="1325563"/>
          </a:xfrm>
        </p:spPr>
        <p:txBody>
          <a:bodyPr/>
          <a:lstStyle/>
          <a:p>
            <a:r>
              <a:rPr lang="en-US" b="1" dirty="0" smtClean="0"/>
              <a:t>Aim 2: Investigate binding molecules</a:t>
            </a:r>
            <a:endParaRPr lang="en-US" b="1" dirty="0"/>
          </a:p>
        </p:txBody>
      </p:sp>
      <p:sp>
        <p:nvSpPr>
          <p:cNvPr id="5" name="TextBox 4"/>
          <p:cNvSpPr txBox="1"/>
          <p:nvPr/>
        </p:nvSpPr>
        <p:spPr>
          <a:xfrm>
            <a:off x="430305" y="1025648"/>
            <a:ext cx="10047642" cy="954107"/>
          </a:xfrm>
          <a:prstGeom prst="rect">
            <a:avLst/>
          </a:prstGeom>
          <a:noFill/>
          <a:ln w="66675">
            <a:solidFill>
              <a:srgbClr val="C00000"/>
            </a:solidFill>
          </a:ln>
        </p:spPr>
        <p:txBody>
          <a:bodyPr wrap="square" rtlCol="0">
            <a:spAutoFit/>
          </a:bodyPr>
          <a:lstStyle/>
          <a:p>
            <a:r>
              <a:rPr lang="en-US" sz="2800" dirty="0" smtClean="0"/>
              <a:t>Search small molecule on PubChem to figure out how it rescues the phenotype. </a:t>
            </a:r>
            <a:endParaRPr lang="en-US" sz="2800" dirty="0"/>
          </a:p>
        </p:txBody>
      </p:sp>
      <p:grpSp>
        <p:nvGrpSpPr>
          <p:cNvPr id="24" name="Group 23"/>
          <p:cNvGrpSpPr/>
          <p:nvPr/>
        </p:nvGrpSpPr>
        <p:grpSpPr>
          <a:xfrm>
            <a:off x="168469" y="2078364"/>
            <a:ext cx="11046815" cy="3817380"/>
            <a:chOff x="674754" y="2068429"/>
            <a:chExt cx="11046815" cy="3817380"/>
          </a:xfrm>
        </p:grpSpPr>
        <p:sp>
          <p:nvSpPr>
            <p:cNvPr id="12" name="TextBox 11"/>
            <p:cNvSpPr txBox="1"/>
            <p:nvPr/>
          </p:nvSpPr>
          <p:spPr>
            <a:xfrm>
              <a:off x="2934947" y="2068429"/>
              <a:ext cx="1581920" cy="584775"/>
            </a:xfrm>
            <a:prstGeom prst="rect">
              <a:avLst/>
            </a:prstGeom>
            <a:noFill/>
          </p:spPr>
          <p:txBody>
            <a:bodyPr wrap="square" rtlCol="0">
              <a:spAutoFit/>
            </a:bodyPr>
            <a:lstStyle/>
            <a:p>
              <a:r>
                <a:rPr lang="en-US" sz="3200" b="1" dirty="0" smtClean="0"/>
                <a:t>Origin</a:t>
              </a:r>
              <a:endParaRPr lang="en-US" sz="3200" b="1" dirty="0"/>
            </a:p>
          </p:txBody>
        </p:sp>
        <p:sp>
          <p:nvSpPr>
            <p:cNvPr id="14" name="TextBox 13"/>
            <p:cNvSpPr txBox="1"/>
            <p:nvPr/>
          </p:nvSpPr>
          <p:spPr>
            <a:xfrm>
              <a:off x="696339" y="2641480"/>
              <a:ext cx="1761822" cy="1569660"/>
            </a:xfrm>
            <a:prstGeom prst="rect">
              <a:avLst/>
            </a:prstGeom>
            <a:noFill/>
          </p:spPr>
          <p:txBody>
            <a:bodyPr wrap="square" rtlCol="0">
              <a:spAutoFit/>
            </a:bodyPr>
            <a:lstStyle/>
            <a:p>
              <a:r>
                <a:rPr lang="en-US" sz="3200" dirty="0" smtClean="0"/>
                <a:t>Function oriented</a:t>
              </a:r>
            </a:p>
            <a:p>
              <a:r>
                <a:rPr lang="en-US" sz="3200" dirty="0" smtClean="0"/>
                <a:t>library</a:t>
              </a:r>
              <a:endParaRPr lang="en-US" sz="3200" dirty="0"/>
            </a:p>
          </p:txBody>
        </p:sp>
        <p:sp>
          <p:nvSpPr>
            <p:cNvPr id="15" name="TextBox 14"/>
            <p:cNvSpPr txBox="1"/>
            <p:nvPr/>
          </p:nvSpPr>
          <p:spPr>
            <a:xfrm>
              <a:off x="674754" y="4808591"/>
              <a:ext cx="1864308" cy="1077218"/>
            </a:xfrm>
            <a:prstGeom prst="rect">
              <a:avLst/>
            </a:prstGeom>
            <a:noFill/>
          </p:spPr>
          <p:txBody>
            <a:bodyPr wrap="square" rtlCol="0">
              <a:spAutoFit/>
            </a:bodyPr>
            <a:lstStyle/>
            <a:p>
              <a:r>
                <a:rPr lang="en-US" sz="3200" dirty="0" smtClean="0"/>
                <a:t>Broad library</a:t>
              </a:r>
              <a:endParaRPr lang="en-US" sz="3200" dirty="0"/>
            </a:p>
          </p:txBody>
        </p:sp>
        <p:cxnSp>
          <p:nvCxnSpPr>
            <p:cNvPr id="16" name="Straight Arrow Connector 15"/>
            <p:cNvCxnSpPr/>
            <p:nvPr/>
          </p:nvCxnSpPr>
          <p:spPr>
            <a:xfrm flipV="1">
              <a:off x="2477389" y="3453837"/>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58943" y="5347381"/>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57670" y="3133923"/>
              <a:ext cx="2550781" cy="584775"/>
            </a:xfrm>
            <a:prstGeom prst="rect">
              <a:avLst/>
            </a:prstGeom>
            <a:noFill/>
          </p:spPr>
          <p:txBody>
            <a:bodyPr wrap="square" rtlCol="0">
              <a:spAutoFit/>
            </a:bodyPr>
            <a:lstStyle/>
            <a:p>
              <a:r>
                <a:rPr lang="en-US" sz="3200" dirty="0" smtClean="0"/>
                <a:t>Characterized</a:t>
              </a:r>
              <a:endParaRPr lang="en-US" sz="3200" dirty="0"/>
            </a:p>
          </p:txBody>
        </p:sp>
        <p:sp>
          <p:nvSpPr>
            <p:cNvPr id="23" name="TextBox 22"/>
            <p:cNvSpPr txBox="1"/>
            <p:nvPr/>
          </p:nvSpPr>
          <p:spPr>
            <a:xfrm>
              <a:off x="9170788" y="4464499"/>
              <a:ext cx="2550781" cy="1077218"/>
            </a:xfrm>
            <a:prstGeom prst="rect">
              <a:avLst/>
            </a:prstGeom>
            <a:noFill/>
          </p:spPr>
          <p:txBody>
            <a:bodyPr wrap="square" rtlCol="0">
              <a:spAutoFit/>
            </a:bodyPr>
            <a:lstStyle/>
            <a:p>
              <a:r>
                <a:rPr lang="en-US" sz="3200" dirty="0" smtClean="0"/>
                <a:t>Characterize</a:t>
              </a:r>
            </a:p>
            <a:p>
              <a:r>
                <a:rPr lang="en-US" sz="3200" dirty="0" smtClean="0"/>
                <a:t>with</a:t>
              </a:r>
              <a:endParaRPr lang="en-US" sz="3200" dirty="0"/>
            </a:p>
          </p:txBody>
        </p:sp>
      </p:gr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859" y="5035329"/>
            <a:ext cx="1594695" cy="1449723"/>
          </a:xfrm>
          <a:prstGeom prst="rect">
            <a:avLst/>
          </a:prstGeom>
        </p:spPr>
      </p:pic>
      <p:sp>
        <p:nvSpPr>
          <p:cNvPr id="53" name="TextBox 52"/>
          <p:cNvSpPr txBox="1"/>
          <p:nvPr/>
        </p:nvSpPr>
        <p:spPr>
          <a:xfrm>
            <a:off x="3297214" y="2847913"/>
            <a:ext cx="1372603" cy="1077218"/>
          </a:xfrm>
          <a:prstGeom prst="rect">
            <a:avLst/>
          </a:prstGeom>
          <a:noFill/>
        </p:spPr>
        <p:txBody>
          <a:bodyPr wrap="square" rtlCol="0">
            <a:spAutoFit/>
          </a:bodyPr>
          <a:lstStyle/>
          <a:p>
            <a:r>
              <a:rPr lang="en-US" sz="3200" dirty="0" smtClean="0"/>
              <a:t>In-vivo screen</a:t>
            </a:r>
            <a:endParaRPr lang="en-US" sz="3200" dirty="0"/>
          </a:p>
        </p:txBody>
      </p:sp>
      <p:cxnSp>
        <p:nvCxnSpPr>
          <p:cNvPr id="54" name="Straight Arrow Connector 53"/>
          <p:cNvCxnSpPr/>
          <p:nvPr/>
        </p:nvCxnSpPr>
        <p:spPr>
          <a:xfrm flipV="1">
            <a:off x="1948313" y="5323745"/>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259983" y="4785136"/>
            <a:ext cx="1372603" cy="1077218"/>
          </a:xfrm>
          <a:prstGeom prst="rect">
            <a:avLst/>
          </a:prstGeom>
          <a:noFill/>
        </p:spPr>
        <p:txBody>
          <a:bodyPr wrap="square" rtlCol="0">
            <a:spAutoFit/>
          </a:bodyPr>
          <a:lstStyle/>
          <a:p>
            <a:r>
              <a:rPr lang="en-US" sz="3200" dirty="0" smtClean="0"/>
              <a:t>In-vivo screen</a:t>
            </a:r>
            <a:endParaRPr lang="en-US" sz="3200" dirty="0"/>
          </a:p>
        </p:txBody>
      </p:sp>
      <p:sp>
        <p:nvSpPr>
          <p:cNvPr id="56" name="TextBox 55"/>
          <p:cNvSpPr txBox="1"/>
          <p:nvPr/>
        </p:nvSpPr>
        <p:spPr>
          <a:xfrm>
            <a:off x="2870148" y="4825307"/>
            <a:ext cx="2216126" cy="1077218"/>
          </a:xfrm>
          <a:prstGeom prst="rect">
            <a:avLst/>
          </a:prstGeom>
          <a:noFill/>
        </p:spPr>
        <p:txBody>
          <a:bodyPr wrap="square" rtlCol="0">
            <a:spAutoFit/>
          </a:bodyPr>
          <a:lstStyle/>
          <a:p>
            <a:r>
              <a:rPr lang="en-US" sz="3200" dirty="0" smtClean="0"/>
              <a:t>Biochemical screen</a:t>
            </a:r>
            <a:endParaRPr lang="en-US" sz="3200" dirty="0"/>
          </a:p>
        </p:txBody>
      </p:sp>
      <p:cxnSp>
        <p:nvCxnSpPr>
          <p:cNvPr id="57" name="Straight Arrow Connector 56"/>
          <p:cNvCxnSpPr/>
          <p:nvPr/>
        </p:nvCxnSpPr>
        <p:spPr>
          <a:xfrm flipV="1">
            <a:off x="4737691" y="3487219"/>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632586" y="5353159"/>
            <a:ext cx="845820" cy="10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664503" y="4523713"/>
            <a:ext cx="3091286" cy="2189188"/>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326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Aim 3:</a:t>
            </a:r>
            <a:r>
              <a:rPr lang="en-US" b="1" dirty="0" smtClean="0"/>
              <a:t> Discover amino acid specific interactions</a:t>
            </a:r>
            <a:r>
              <a:rPr lang="en-US" dirty="0" smtClean="0"/>
              <a:t/>
            </a:r>
            <a:br>
              <a:rPr lang="en-US" dirty="0" smtClean="0"/>
            </a:br>
            <a:endParaRPr lang="en-US" dirty="0"/>
          </a:p>
        </p:txBody>
      </p:sp>
      <p:sp>
        <p:nvSpPr>
          <p:cNvPr id="4" name="TextBox 3"/>
          <p:cNvSpPr txBox="1"/>
          <p:nvPr/>
        </p:nvSpPr>
        <p:spPr>
          <a:xfrm>
            <a:off x="735992" y="1465300"/>
            <a:ext cx="3137432" cy="1077218"/>
          </a:xfrm>
          <a:prstGeom prst="rect">
            <a:avLst/>
          </a:prstGeom>
          <a:noFill/>
        </p:spPr>
        <p:txBody>
          <a:bodyPr wrap="square" rtlCol="0">
            <a:spAutoFit/>
          </a:bodyPr>
          <a:lstStyle/>
          <a:p>
            <a:r>
              <a:rPr lang="en-US" sz="3200" dirty="0" smtClean="0"/>
              <a:t>Connect TAP-tag to NIPBL</a:t>
            </a:r>
            <a:endParaRPr lang="en-US" sz="3200" dirty="0"/>
          </a:p>
        </p:txBody>
      </p:sp>
      <p:sp>
        <p:nvSpPr>
          <p:cNvPr id="5" name="TextBox 4"/>
          <p:cNvSpPr txBox="1"/>
          <p:nvPr/>
        </p:nvSpPr>
        <p:spPr>
          <a:xfrm>
            <a:off x="5039876" y="1458655"/>
            <a:ext cx="2424589" cy="1077218"/>
          </a:xfrm>
          <a:prstGeom prst="rect">
            <a:avLst/>
          </a:prstGeom>
          <a:noFill/>
        </p:spPr>
        <p:txBody>
          <a:bodyPr wrap="square" rtlCol="0">
            <a:spAutoFit/>
          </a:bodyPr>
          <a:lstStyle/>
          <a:p>
            <a:r>
              <a:rPr lang="en-US" sz="3200" dirty="0" smtClean="0"/>
              <a:t>Pull-down &amp; mass spec.</a:t>
            </a:r>
            <a:endParaRPr lang="en-US" sz="3200" dirty="0"/>
          </a:p>
        </p:txBody>
      </p:sp>
      <p:sp>
        <p:nvSpPr>
          <p:cNvPr id="6" name="TextBox 5"/>
          <p:cNvSpPr txBox="1"/>
          <p:nvPr/>
        </p:nvSpPr>
        <p:spPr>
          <a:xfrm>
            <a:off x="8732428" y="1711521"/>
            <a:ext cx="3137432" cy="584775"/>
          </a:xfrm>
          <a:prstGeom prst="rect">
            <a:avLst/>
          </a:prstGeom>
          <a:noFill/>
        </p:spPr>
        <p:txBody>
          <a:bodyPr wrap="square" rtlCol="0">
            <a:spAutoFit/>
          </a:bodyPr>
          <a:lstStyle/>
          <a:p>
            <a:r>
              <a:rPr lang="en-US" sz="3200" dirty="0" smtClean="0"/>
              <a:t>GO term search</a:t>
            </a:r>
            <a:endParaRPr lang="en-US" sz="3200" dirty="0"/>
          </a:p>
        </p:txBody>
      </p:sp>
      <p:sp>
        <p:nvSpPr>
          <p:cNvPr id="7" name="Right Arrow 6"/>
          <p:cNvSpPr/>
          <p:nvPr/>
        </p:nvSpPr>
        <p:spPr>
          <a:xfrm>
            <a:off x="3928573" y="18996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513685" y="1912578"/>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14" y="2542518"/>
            <a:ext cx="4834267" cy="3502378"/>
          </a:xfrm>
          <a:prstGeom prst="rect">
            <a:avLst/>
          </a:prstGeom>
        </p:spPr>
      </p:pic>
      <p:sp>
        <p:nvSpPr>
          <p:cNvPr id="17" name="Rectangle 16"/>
          <p:cNvSpPr/>
          <p:nvPr/>
        </p:nvSpPr>
        <p:spPr>
          <a:xfrm>
            <a:off x="5039876" y="1308632"/>
            <a:ext cx="6622831" cy="133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48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69" y="331466"/>
            <a:ext cx="10515600" cy="1325563"/>
          </a:xfrm>
        </p:spPr>
        <p:txBody>
          <a:bodyPr/>
          <a:lstStyle/>
          <a:p>
            <a:r>
              <a:rPr lang="en-US" b="1" dirty="0" smtClean="0">
                <a:latin typeface="+mn-lt"/>
              </a:rPr>
              <a:t>What is a </a:t>
            </a:r>
            <a:r>
              <a:rPr lang="en-US" b="1" dirty="0" err="1" smtClean="0">
                <a:latin typeface="+mn-lt"/>
              </a:rPr>
              <a:t>cohesinopathy</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1315034" y="2239730"/>
            <a:ext cx="4126487" cy="3410769"/>
          </a:xfrm>
        </p:spPr>
        <p:txBody>
          <a:bodyPr>
            <a:normAutofit/>
          </a:bodyPr>
          <a:lstStyle/>
          <a:p>
            <a:pPr marL="0" indent="0">
              <a:buNone/>
            </a:pPr>
            <a:r>
              <a:rPr lang="en-US" sz="3200" dirty="0" smtClean="0"/>
              <a:t>A developmental disorder caused by mutations in genes that interact with or are a part of the </a:t>
            </a:r>
            <a:r>
              <a:rPr lang="en-US" sz="3200" dirty="0" err="1" smtClean="0"/>
              <a:t>cohesin</a:t>
            </a:r>
            <a:r>
              <a:rPr lang="en-US" sz="3200" dirty="0" smtClean="0"/>
              <a:t> complex [2].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741" y="1068082"/>
            <a:ext cx="4915215" cy="5264834"/>
          </a:xfrm>
          <a:prstGeom prst="rect">
            <a:avLst/>
          </a:prstGeom>
        </p:spPr>
      </p:pic>
      <p:sp>
        <p:nvSpPr>
          <p:cNvPr id="5" name="TextBox 4"/>
          <p:cNvSpPr txBox="1"/>
          <p:nvPr/>
        </p:nvSpPr>
        <p:spPr>
          <a:xfrm>
            <a:off x="180552" y="6401206"/>
            <a:ext cx="11776540" cy="646331"/>
          </a:xfrm>
          <a:prstGeom prst="rect">
            <a:avLst/>
          </a:prstGeom>
          <a:noFill/>
        </p:spPr>
        <p:txBody>
          <a:bodyPr wrap="square" rtlCol="0">
            <a:spAutoFit/>
          </a:bodyPr>
          <a:lstStyle/>
          <a:p>
            <a:r>
              <a:rPr lang="en-US" sz="1200" dirty="0"/>
              <a:t>2.) Muto, A., Calof, A., Lander, A., &amp; Schilling, T. (2011). Cornelia de Lange syndrome is caused by mutations in NIPBL, the human homolog of Drosophila melanogaster Nipped-B. </a:t>
            </a:r>
            <a:r>
              <a:rPr lang="en-US" sz="1200" i="1" dirty="0"/>
              <a:t>PLoS Biol</a:t>
            </a:r>
            <a:r>
              <a:rPr lang="en-US" sz="1200" dirty="0"/>
              <a:t>. </a:t>
            </a:r>
            <a:r>
              <a:rPr lang="en-US" sz="1200" dirty="0" err="1"/>
              <a:t>doi:https</a:t>
            </a:r>
            <a:r>
              <a:rPr lang="en-US" sz="1200" dirty="0"/>
              <a:t>://doi.org/10.1371/journal.pbio.1001181</a:t>
            </a:r>
          </a:p>
          <a:p>
            <a:endParaRPr lang="en-US" sz="1200" dirty="0"/>
          </a:p>
        </p:txBody>
      </p:sp>
    </p:spTree>
    <p:extLst>
      <p:ext uri="{BB962C8B-B14F-4D97-AF65-F5344CB8AC3E}">
        <p14:creationId xmlns:p14="http://schemas.microsoft.com/office/powerpoint/2010/main" val="3666789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Aim 3:</a:t>
            </a:r>
            <a:r>
              <a:rPr lang="en-US" b="1" dirty="0" smtClean="0"/>
              <a:t> Discover amino acid specific interactions</a:t>
            </a:r>
            <a:r>
              <a:rPr lang="en-US" dirty="0" smtClean="0"/>
              <a:t/>
            </a:r>
            <a:br>
              <a:rPr lang="en-US" dirty="0" smtClean="0"/>
            </a:br>
            <a:endParaRPr lang="en-US" dirty="0"/>
          </a:p>
        </p:txBody>
      </p:sp>
      <p:sp>
        <p:nvSpPr>
          <p:cNvPr id="4" name="TextBox 3"/>
          <p:cNvSpPr txBox="1"/>
          <p:nvPr/>
        </p:nvSpPr>
        <p:spPr>
          <a:xfrm>
            <a:off x="735992" y="1465300"/>
            <a:ext cx="3137432" cy="1077218"/>
          </a:xfrm>
          <a:prstGeom prst="rect">
            <a:avLst/>
          </a:prstGeom>
          <a:noFill/>
        </p:spPr>
        <p:txBody>
          <a:bodyPr wrap="square" rtlCol="0">
            <a:spAutoFit/>
          </a:bodyPr>
          <a:lstStyle/>
          <a:p>
            <a:r>
              <a:rPr lang="en-US" sz="3200" dirty="0" smtClean="0"/>
              <a:t>Connect TAP-tag to NIPBL</a:t>
            </a:r>
            <a:endParaRPr lang="en-US" sz="3200" dirty="0"/>
          </a:p>
        </p:txBody>
      </p:sp>
      <p:sp>
        <p:nvSpPr>
          <p:cNvPr id="5" name="TextBox 4"/>
          <p:cNvSpPr txBox="1"/>
          <p:nvPr/>
        </p:nvSpPr>
        <p:spPr>
          <a:xfrm>
            <a:off x="5039876" y="1458655"/>
            <a:ext cx="2424589" cy="1077218"/>
          </a:xfrm>
          <a:prstGeom prst="rect">
            <a:avLst/>
          </a:prstGeom>
          <a:noFill/>
        </p:spPr>
        <p:txBody>
          <a:bodyPr wrap="square" rtlCol="0">
            <a:spAutoFit/>
          </a:bodyPr>
          <a:lstStyle/>
          <a:p>
            <a:r>
              <a:rPr lang="en-US" sz="3200" dirty="0" smtClean="0"/>
              <a:t>Pull-down &amp; mass spec.</a:t>
            </a:r>
            <a:endParaRPr lang="en-US" sz="3200" dirty="0"/>
          </a:p>
        </p:txBody>
      </p:sp>
      <p:sp>
        <p:nvSpPr>
          <p:cNvPr id="7" name="Right Arrow 6"/>
          <p:cNvSpPr/>
          <p:nvPr/>
        </p:nvSpPr>
        <p:spPr>
          <a:xfrm>
            <a:off x="3928573" y="18996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513685" y="1912578"/>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07" y="2881996"/>
            <a:ext cx="3038915" cy="2201663"/>
          </a:xfrm>
          <a:prstGeom prst="rect">
            <a:avLst/>
          </a:prstGeom>
        </p:spPr>
      </p:pic>
      <p:pic>
        <p:nvPicPr>
          <p:cNvPr id="1026" name="Picture 2" descr="Image result for tandem affinity purification st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230" y="2623479"/>
            <a:ext cx="5129540" cy="388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65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0" y="264902"/>
            <a:ext cx="10515600" cy="1325563"/>
          </a:xfrm>
        </p:spPr>
        <p:txBody>
          <a:bodyPr/>
          <a:lstStyle/>
          <a:p>
            <a:r>
              <a:rPr lang="en-US" dirty="0" smtClean="0"/>
              <a:t>Aim 3: Results of pulldown and mass spec.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68728677"/>
              </p:ext>
            </p:extLst>
          </p:nvPr>
        </p:nvGraphicFramePr>
        <p:xfrm>
          <a:off x="4054627" y="5023742"/>
          <a:ext cx="998498" cy="829056"/>
        </p:xfrm>
        <a:graphic>
          <a:graphicData uri="http://schemas.openxmlformats.org/drawingml/2006/table">
            <a:tbl>
              <a:tblPr firstRow="1" bandRow="1">
                <a:tableStyleId>{5C22544A-7EE6-4342-B048-85BDC9FD1C3A}</a:tableStyleId>
              </a:tblPr>
              <a:tblGrid>
                <a:gridCol w="998498"/>
              </a:tblGrid>
              <a:tr h="344393">
                <a:tc>
                  <a:txBody>
                    <a:bodyPr/>
                    <a:lstStyle/>
                    <a:p>
                      <a:r>
                        <a:rPr lang="en-US" sz="2120" baseline="0" dirty="0" smtClean="0">
                          <a:solidFill>
                            <a:schemeClr val="tx1"/>
                          </a:solidFill>
                        </a:rPr>
                        <a:t>45</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R</a:t>
                      </a:r>
                      <a:endParaRPr lang="en-US" sz="2120" baseline="0" dirty="0">
                        <a:solidFill>
                          <a:schemeClr val="tx1"/>
                        </a:solidFill>
                      </a:endParaRPr>
                    </a:p>
                  </a:txBody>
                  <a:tcPr>
                    <a:solidFill>
                      <a:schemeClr val="accent1">
                        <a:alpha val="18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01058569"/>
              </p:ext>
            </p:extLst>
          </p:nvPr>
        </p:nvGraphicFramePr>
        <p:xfrm>
          <a:off x="4081277" y="3654278"/>
          <a:ext cx="976456" cy="844465"/>
        </p:xfrm>
        <a:graphic>
          <a:graphicData uri="http://schemas.openxmlformats.org/drawingml/2006/table">
            <a:tbl>
              <a:tblPr firstRow="1" bandRow="1">
                <a:tableStyleId>{5C22544A-7EE6-4342-B048-85BDC9FD1C3A}</a:tableStyleId>
              </a:tblPr>
              <a:tblGrid>
                <a:gridCol w="976456"/>
              </a:tblGrid>
              <a:tr h="429937">
                <a:tc>
                  <a:txBody>
                    <a:bodyPr/>
                    <a:lstStyle/>
                    <a:p>
                      <a:r>
                        <a:rPr lang="en-US" sz="2120" baseline="0" dirty="0" smtClean="0">
                          <a:solidFill>
                            <a:schemeClr val="tx1"/>
                          </a:solidFill>
                        </a:rPr>
                        <a:t>30</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S</a:t>
                      </a:r>
                      <a:endParaRPr lang="en-US" sz="2120" baseline="0" dirty="0">
                        <a:solidFill>
                          <a:schemeClr val="tx1"/>
                        </a:solidFill>
                      </a:endParaRPr>
                    </a:p>
                  </a:txBody>
                  <a:tcPr>
                    <a:solidFill>
                      <a:schemeClr val="accent1">
                        <a:alpha val="18000"/>
                      </a:schemeClr>
                    </a:solidFill>
                  </a:tcPr>
                </a:tc>
              </a:tr>
            </a:tbl>
          </a:graphicData>
        </a:graphic>
      </p:graphicFrame>
      <p:grpSp>
        <p:nvGrpSpPr>
          <p:cNvPr id="49" name="Group 48"/>
          <p:cNvGrpSpPr/>
          <p:nvPr/>
        </p:nvGrpSpPr>
        <p:grpSpPr>
          <a:xfrm>
            <a:off x="1451324" y="2285813"/>
            <a:ext cx="4393790" cy="3464558"/>
            <a:chOff x="1344706" y="1579026"/>
            <a:chExt cx="4393790" cy="3464558"/>
          </a:xfrm>
        </p:grpSpPr>
        <p:sp>
          <p:nvSpPr>
            <p:cNvPr id="16" name="TextBox 15"/>
            <p:cNvSpPr txBox="1"/>
            <p:nvPr/>
          </p:nvSpPr>
          <p:spPr>
            <a:xfrm>
              <a:off x="3658249" y="1579026"/>
              <a:ext cx="2080247" cy="584775"/>
            </a:xfrm>
            <a:prstGeom prst="rect">
              <a:avLst/>
            </a:prstGeom>
            <a:noFill/>
          </p:spPr>
          <p:txBody>
            <a:bodyPr wrap="square" rtlCol="0">
              <a:spAutoFit/>
            </a:bodyPr>
            <a:lstStyle/>
            <a:p>
              <a:r>
                <a:rPr lang="en-US" sz="3200" dirty="0" smtClean="0"/>
                <a:t>Wild type</a:t>
              </a:r>
              <a:endParaRPr lang="en-US" sz="3200" dirty="0"/>
            </a:p>
          </p:txBody>
        </p:sp>
        <p:sp>
          <p:nvSpPr>
            <p:cNvPr id="17" name="TextBox 16"/>
            <p:cNvSpPr txBox="1"/>
            <p:nvPr/>
          </p:nvSpPr>
          <p:spPr>
            <a:xfrm>
              <a:off x="1344706" y="3670625"/>
              <a:ext cx="2080247" cy="646331"/>
            </a:xfrm>
            <a:prstGeom prst="rect">
              <a:avLst/>
            </a:prstGeom>
            <a:noFill/>
          </p:spPr>
          <p:txBody>
            <a:bodyPr wrap="square" rtlCol="0">
              <a:spAutoFit/>
            </a:bodyPr>
            <a:lstStyle/>
            <a:p>
              <a:r>
                <a:rPr lang="en-US" sz="3600" dirty="0" smtClean="0"/>
                <a:t>Mutant @</a:t>
              </a:r>
              <a:endParaRPr lang="en-US" sz="3600" dirty="0"/>
            </a:p>
          </p:txBody>
        </p:sp>
        <p:sp>
          <p:nvSpPr>
            <p:cNvPr id="19" name="Right Brace 18"/>
            <p:cNvSpPr/>
            <p:nvPr/>
          </p:nvSpPr>
          <p:spPr>
            <a:xfrm>
              <a:off x="5182178" y="3061793"/>
              <a:ext cx="416134" cy="62420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5182178" y="4419383"/>
              <a:ext cx="416134" cy="62420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6108776" y="1632564"/>
            <a:ext cx="4820220" cy="4106860"/>
            <a:chOff x="6119727" y="881859"/>
            <a:chExt cx="4820220" cy="4106860"/>
          </a:xfrm>
        </p:grpSpPr>
        <p:grpSp>
          <p:nvGrpSpPr>
            <p:cNvPr id="48" name="Group 47"/>
            <p:cNvGrpSpPr/>
            <p:nvPr/>
          </p:nvGrpSpPr>
          <p:grpSpPr>
            <a:xfrm>
              <a:off x="6119727" y="1618571"/>
              <a:ext cx="4820220" cy="3370148"/>
              <a:chOff x="6119727" y="1618571"/>
              <a:chExt cx="4820220" cy="3370148"/>
            </a:xfrm>
          </p:grpSpPr>
          <p:grpSp>
            <p:nvGrpSpPr>
              <p:cNvPr id="14" name="Group 13"/>
              <p:cNvGrpSpPr/>
              <p:nvPr/>
            </p:nvGrpSpPr>
            <p:grpSpPr>
              <a:xfrm>
                <a:off x="6158968" y="1618571"/>
                <a:ext cx="4512682" cy="577084"/>
                <a:chOff x="6158968" y="1618571"/>
                <a:chExt cx="3814815" cy="424993"/>
              </a:xfrm>
            </p:grpSpPr>
            <p:sp>
              <p:nvSpPr>
                <p:cNvPr id="6" name="Rounded Rectangle 5"/>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grpSp>
            <p:nvGrpSpPr>
              <p:cNvPr id="21" name="Group 20"/>
              <p:cNvGrpSpPr/>
              <p:nvPr/>
            </p:nvGrpSpPr>
            <p:grpSpPr>
              <a:xfrm>
                <a:off x="6158968" y="3061793"/>
                <a:ext cx="4512682" cy="577084"/>
                <a:chOff x="6158968" y="1618571"/>
                <a:chExt cx="3814815" cy="424993"/>
              </a:xfrm>
            </p:grpSpPr>
            <p:sp>
              <p:nvSpPr>
                <p:cNvPr id="22" name="Rounded Rectangle 21"/>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grpSp>
            <p:nvGrpSpPr>
              <p:cNvPr id="29" name="Group 28"/>
              <p:cNvGrpSpPr/>
              <p:nvPr/>
            </p:nvGrpSpPr>
            <p:grpSpPr>
              <a:xfrm>
                <a:off x="6119727" y="4338693"/>
                <a:ext cx="4512682" cy="577084"/>
                <a:chOff x="6158968" y="1618571"/>
                <a:chExt cx="3814815" cy="424993"/>
              </a:xfrm>
            </p:grpSpPr>
            <p:sp>
              <p:nvSpPr>
                <p:cNvPr id="30" name="Rounded Rectangle 29"/>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sp>
            <p:nvSpPr>
              <p:cNvPr id="37" name="Rectangle 36"/>
              <p:cNvSpPr/>
              <p:nvPr/>
            </p:nvSpPr>
            <p:spPr>
              <a:xfrm>
                <a:off x="9976268" y="2907463"/>
                <a:ext cx="963679" cy="88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64378" y="4107760"/>
                <a:ext cx="1561237" cy="88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6615534" y="881859"/>
              <a:ext cx="4056116" cy="584775"/>
            </a:xfrm>
            <a:prstGeom prst="rect">
              <a:avLst/>
            </a:prstGeom>
            <a:noFill/>
          </p:spPr>
          <p:txBody>
            <a:bodyPr wrap="square" rtlCol="0">
              <a:spAutoFit/>
            </a:bodyPr>
            <a:lstStyle/>
            <a:p>
              <a:r>
                <a:rPr lang="en-US" sz="3200" dirty="0" smtClean="0"/>
                <a:t>Interacting partners</a:t>
              </a:r>
              <a:endParaRPr lang="en-US" sz="3200" dirty="0"/>
            </a:p>
          </p:txBody>
        </p:sp>
      </p:grpSp>
      <p:sp>
        <p:nvSpPr>
          <p:cNvPr id="52" name="Rounded Rectangle 51"/>
          <p:cNvSpPr/>
          <p:nvPr/>
        </p:nvSpPr>
        <p:spPr>
          <a:xfrm>
            <a:off x="8605792" y="2348793"/>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8608562" y="3780644"/>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9382168" y="2347943"/>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0102910" y="2348621"/>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0078832" y="5081180"/>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9327998" y="5057454"/>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9354889" y="3780643"/>
            <a:ext cx="579161"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882027" y="2353348"/>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273019" y="2330230"/>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719629" y="2337422"/>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6127369" y="2330230"/>
            <a:ext cx="2152694" cy="588831"/>
            <a:chOff x="6127369" y="2330230"/>
            <a:chExt cx="2152694" cy="588831"/>
          </a:xfrm>
        </p:grpSpPr>
        <p:sp>
          <p:nvSpPr>
            <p:cNvPr id="62" name="Rounded Rectangle 61"/>
            <p:cNvSpPr/>
            <p:nvPr/>
          </p:nvSpPr>
          <p:spPr>
            <a:xfrm>
              <a:off x="6127369" y="2337537"/>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7896048" y="2353348"/>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7287040" y="2330230"/>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733650" y="2337422"/>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041318" y="5082478"/>
            <a:ext cx="1543686" cy="573020"/>
            <a:chOff x="6127369" y="2330230"/>
            <a:chExt cx="1543686" cy="573020"/>
          </a:xfrm>
        </p:grpSpPr>
        <p:sp>
          <p:nvSpPr>
            <p:cNvPr id="68" name="Rounded Rectangle 67"/>
            <p:cNvSpPr/>
            <p:nvPr/>
          </p:nvSpPr>
          <p:spPr>
            <a:xfrm>
              <a:off x="6127369" y="2337537"/>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7287040" y="2330230"/>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733650" y="2337422"/>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082697" y="3824509"/>
            <a:ext cx="2152694" cy="588831"/>
            <a:chOff x="6127369" y="2330230"/>
            <a:chExt cx="2152694" cy="588831"/>
          </a:xfrm>
        </p:grpSpPr>
        <p:sp>
          <p:nvSpPr>
            <p:cNvPr id="73" name="Rounded Rectangle 72"/>
            <p:cNvSpPr/>
            <p:nvPr/>
          </p:nvSpPr>
          <p:spPr>
            <a:xfrm>
              <a:off x="6127369" y="2337537"/>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7896048" y="2353348"/>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7287040" y="2330230"/>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733650" y="2337422"/>
              <a:ext cx="384015" cy="56571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048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02" y="426588"/>
            <a:ext cx="10515600" cy="1325563"/>
          </a:xfrm>
        </p:spPr>
        <p:txBody>
          <a:bodyPr/>
          <a:lstStyle/>
          <a:p>
            <a:r>
              <a:rPr lang="en-US" b="1" dirty="0" smtClean="0"/>
              <a:t>Aim 3:GO annotation</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272542173"/>
              </p:ext>
            </p:extLst>
          </p:nvPr>
        </p:nvGraphicFramePr>
        <p:xfrm>
          <a:off x="4054627" y="5023742"/>
          <a:ext cx="998498" cy="829056"/>
        </p:xfrm>
        <a:graphic>
          <a:graphicData uri="http://schemas.openxmlformats.org/drawingml/2006/table">
            <a:tbl>
              <a:tblPr firstRow="1" bandRow="1">
                <a:tableStyleId>{5C22544A-7EE6-4342-B048-85BDC9FD1C3A}</a:tableStyleId>
              </a:tblPr>
              <a:tblGrid>
                <a:gridCol w="998498"/>
              </a:tblGrid>
              <a:tr h="344393">
                <a:tc>
                  <a:txBody>
                    <a:bodyPr/>
                    <a:lstStyle/>
                    <a:p>
                      <a:r>
                        <a:rPr lang="en-US" sz="2120" baseline="0" dirty="0" smtClean="0">
                          <a:solidFill>
                            <a:schemeClr val="tx1"/>
                          </a:solidFill>
                        </a:rPr>
                        <a:t>46</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R</a:t>
                      </a:r>
                      <a:endParaRPr lang="en-US" sz="2120" baseline="0" dirty="0">
                        <a:solidFill>
                          <a:schemeClr val="tx1"/>
                        </a:solidFill>
                      </a:endParaRPr>
                    </a:p>
                  </a:txBody>
                  <a:tcPr>
                    <a:solidFill>
                      <a:schemeClr val="accent1">
                        <a:alpha val="18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68589280"/>
              </p:ext>
            </p:extLst>
          </p:nvPr>
        </p:nvGraphicFramePr>
        <p:xfrm>
          <a:off x="4081277" y="3654278"/>
          <a:ext cx="976456" cy="844465"/>
        </p:xfrm>
        <a:graphic>
          <a:graphicData uri="http://schemas.openxmlformats.org/drawingml/2006/table">
            <a:tbl>
              <a:tblPr firstRow="1" bandRow="1">
                <a:tableStyleId>{5C22544A-7EE6-4342-B048-85BDC9FD1C3A}</a:tableStyleId>
              </a:tblPr>
              <a:tblGrid>
                <a:gridCol w="976456"/>
              </a:tblGrid>
              <a:tr h="429937">
                <a:tc>
                  <a:txBody>
                    <a:bodyPr/>
                    <a:lstStyle/>
                    <a:p>
                      <a:r>
                        <a:rPr lang="en-US" sz="2120" baseline="0" dirty="0" smtClean="0">
                          <a:solidFill>
                            <a:schemeClr val="tx1"/>
                          </a:solidFill>
                        </a:rPr>
                        <a:t>31</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S</a:t>
                      </a:r>
                      <a:endParaRPr lang="en-US" sz="2120" baseline="0" dirty="0">
                        <a:solidFill>
                          <a:schemeClr val="tx1"/>
                        </a:solidFill>
                      </a:endParaRPr>
                    </a:p>
                  </a:txBody>
                  <a:tcPr>
                    <a:solidFill>
                      <a:schemeClr val="accent1">
                        <a:alpha val="18000"/>
                      </a:schemeClr>
                    </a:solidFill>
                  </a:tcPr>
                </a:tc>
              </a:tr>
            </a:tbl>
          </a:graphicData>
        </a:graphic>
      </p:graphicFrame>
      <p:grpSp>
        <p:nvGrpSpPr>
          <p:cNvPr id="49" name="Group 48"/>
          <p:cNvGrpSpPr/>
          <p:nvPr/>
        </p:nvGrpSpPr>
        <p:grpSpPr>
          <a:xfrm>
            <a:off x="1747954" y="2359351"/>
            <a:ext cx="4116628" cy="3391020"/>
            <a:chOff x="1641336" y="1652564"/>
            <a:chExt cx="4116628" cy="3391020"/>
          </a:xfrm>
        </p:grpSpPr>
        <p:sp>
          <p:nvSpPr>
            <p:cNvPr id="16" name="TextBox 15"/>
            <p:cNvSpPr txBox="1"/>
            <p:nvPr/>
          </p:nvSpPr>
          <p:spPr>
            <a:xfrm>
              <a:off x="3677717" y="1652564"/>
              <a:ext cx="2080247" cy="584775"/>
            </a:xfrm>
            <a:prstGeom prst="rect">
              <a:avLst/>
            </a:prstGeom>
            <a:noFill/>
          </p:spPr>
          <p:txBody>
            <a:bodyPr wrap="square" rtlCol="0">
              <a:spAutoFit/>
            </a:bodyPr>
            <a:lstStyle/>
            <a:p>
              <a:r>
                <a:rPr lang="en-US" sz="3200" dirty="0" smtClean="0"/>
                <a:t>Wild type</a:t>
              </a:r>
              <a:endParaRPr lang="en-US" sz="3200" dirty="0"/>
            </a:p>
          </p:txBody>
        </p:sp>
        <p:sp>
          <p:nvSpPr>
            <p:cNvPr id="17" name="TextBox 16"/>
            <p:cNvSpPr txBox="1"/>
            <p:nvPr/>
          </p:nvSpPr>
          <p:spPr>
            <a:xfrm>
              <a:off x="1641336" y="3614747"/>
              <a:ext cx="2080247" cy="646331"/>
            </a:xfrm>
            <a:prstGeom prst="rect">
              <a:avLst/>
            </a:prstGeom>
            <a:noFill/>
          </p:spPr>
          <p:txBody>
            <a:bodyPr wrap="square" rtlCol="0">
              <a:spAutoFit/>
            </a:bodyPr>
            <a:lstStyle/>
            <a:p>
              <a:r>
                <a:rPr lang="en-US" sz="3600" dirty="0" smtClean="0"/>
                <a:t>Mutant @</a:t>
              </a:r>
              <a:endParaRPr lang="en-US" sz="3600" dirty="0"/>
            </a:p>
          </p:txBody>
        </p:sp>
        <p:sp>
          <p:nvSpPr>
            <p:cNvPr id="19" name="Right Brace 18"/>
            <p:cNvSpPr/>
            <p:nvPr/>
          </p:nvSpPr>
          <p:spPr>
            <a:xfrm>
              <a:off x="5182178" y="3061793"/>
              <a:ext cx="416134" cy="62420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5182178" y="4419383"/>
              <a:ext cx="416134" cy="62420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flipH="1">
            <a:off x="6087323" y="2380223"/>
            <a:ext cx="4820220" cy="3370148"/>
            <a:chOff x="6119727" y="1618571"/>
            <a:chExt cx="4820220" cy="3370148"/>
          </a:xfrm>
        </p:grpSpPr>
        <p:grpSp>
          <p:nvGrpSpPr>
            <p:cNvPr id="14" name="Group 13"/>
            <p:cNvGrpSpPr/>
            <p:nvPr/>
          </p:nvGrpSpPr>
          <p:grpSpPr>
            <a:xfrm>
              <a:off x="6158968" y="1618571"/>
              <a:ext cx="4512682" cy="577084"/>
              <a:chOff x="6158968" y="1618571"/>
              <a:chExt cx="3814815" cy="424993"/>
            </a:xfrm>
          </p:grpSpPr>
          <p:sp>
            <p:nvSpPr>
              <p:cNvPr id="6" name="Rounded Rectangle 5"/>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grpSp>
          <p:nvGrpSpPr>
            <p:cNvPr id="21" name="Group 20"/>
            <p:cNvGrpSpPr/>
            <p:nvPr/>
          </p:nvGrpSpPr>
          <p:grpSpPr>
            <a:xfrm>
              <a:off x="6158968" y="3061793"/>
              <a:ext cx="4512682" cy="577084"/>
              <a:chOff x="6158968" y="1618571"/>
              <a:chExt cx="3814815" cy="424993"/>
            </a:xfrm>
          </p:grpSpPr>
          <p:sp>
            <p:nvSpPr>
              <p:cNvPr id="22" name="Rounded Rectangle 21"/>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grpSp>
          <p:nvGrpSpPr>
            <p:cNvPr id="29" name="Group 28"/>
            <p:cNvGrpSpPr/>
            <p:nvPr/>
          </p:nvGrpSpPr>
          <p:grpSpPr>
            <a:xfrm>
              <a:off x="6119727" y="4338693"/>
              <a:ext cx="4512682" cy="577084"/>
              <a:chOff x="6158968" y="1618571"/>
              <a:chExt cx="3814815" cy="424993"/>
            </a:xfrm>
          </p:grpSpPr>
          <p:sp>
            <p:nvSpPr>
              <p:cNvPr id="30" name="Rounded Rectangle 29"/>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sp>
          <p:nvSpPr>
            <p:cNvPr id="37" name="Rectangle 36"/>
            <p:cNvSpPr/>
            <p:nvPr/>
          </p:nvSpPr>
          <p:spPr>
            <a:xfrm>
              <a:off x="9976268" y="2907463"/>
              <a:ext cx="963679" cy="88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64378" y="4107760"/>
              <a:ext cx="1561237" cy="88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5765847" y="1203678"/>
            <a:ext cx="2816426" cy="1077218"/>
          </a:xfrm>
          <a:prstGeom prst="rect">
            <a:avLst/>
          </a:prstGeom>
          <a:noFill/>
        </p:spPr>
        <p:txBody>
          <a:bodyPr wrap="square" rtlCol="0">
            <a:spAutoFit/>
          </a:bodyPr>
          <a:lstStyle/>
          <a:p>
            <a:r>
              <a:rPr lang="en-US" sz="3200" dirty="0" smtClean="0"/>
              <a:t>Partners with heart GO terms</a:t>
            </a:r>
            <a:endParaRPr lang="en-US" sz="3200" dirty="0"/>
          </a:p>
        </p:txBody>
      </p:sp>
      <p:sp>
        <p:nvSpPr>
          <p:cNvPr id="40" name="TextBox 39"/>
          <p:cNvSpPr txBox="1"/>
          <p:nvPr/>
        </p:nvSpPr>
        <p:spPr>
          <a:xfrm>
            <a:off x="8991973" y="711236"/>
            <a:ext cx="2719964" cy="1569660"/>
          </a:xfrm>
          <a:prstGeom prst="rect">
            <a:avLst/>
          </a:prstGeom>
          <a:noFill/>
        </p:spPr>
        <p:txBody>
          <a:bodyPr wrap="square" rtlCol="0">
            <a:spAutoFit/>
          </a:bodyPr>
          <a:lstStyle/>
          <a:p>
            <a:r>
              <a:rPr lang="en-US" sz="3200" dirty="0"/>
              <a:t>P</a:t>
            </a:r>
            <a:r>
              <a:rPr lang="en-US" sz="3200" dirty="0" smtClean="0"/>
              <a:t>artners without heart GO terms</a:t>
            </a:r>
            <a:endParaRPr lang="en-US" sz="3200" dirty="0"/>
          </a:p>
        </p:txBody>
      </p:sp>
    </p:spTree>
    <p:extLst>
      <p:ext uri="{BB962C8B-B14F-4D97-AF65-F5344CB8AC3E}">
        <p14:creationId xmlns:p14="http://schemas.microsoft.com/office/powerpoint/2010/main" val="1059542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94" y="-1196893"/>
            <a:ext cx="10515600" cy="1325563"/>
          </a:xfrm>
        </p:spPr>
        <p:txBody>
          <a:bodyPr/>
          <a:lstStyle/>
          <a:p>
            <a:r>
              <a:rPr lang="en-US" b="1" dirty="0" smtClean="0"/>
              <a:t>Aim 3:GO annotation</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272542173"/>
              </p:ext>
            </p:extLst>
          </p:nvPr>
        </p:nvGraphicFramePr>
        <p:xfrm>
          <a:off x="4054627" y="5023742"/>
          <a:ext cx="998498" cy="829056"/>
        </p:xfrm>
        <a:graphic>
          <a:graphicData uri="http://schemas.openxmlformats.org/drawingml/2006/table">
            <a:tbl>
              <a:tblPr firstRow="1" bandRow="1">
                <a:tableStyleId>{5C22544A-7EE6-4342-B048-85BDC9FD1C3A}</a:tableStyleId>
              </a:tblPr>
              <a:tblGrid>
                <a:gridCol w="998498"/>
              </a:tblGrid>
              <a:tr h="344393">
                <a:tc>
                  <a:txBody>
                    <a:bodyPr/>
                    <a:lstStyle/>
                    <a:p>
                      <a:r>
                        <a:rPr lang="en-US" sz="2120" baseline="0" dirty="0" smtClean="0">
                          <a:solidFill>
                            <a:schemeClr val="tx1"/>
                          </a:solidFill>
                        </a:rPr>
                        <a:t>46</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R</a:t>
                      </a:r>
                      <a:endParaRPr lang="en-US" sz="2120" baseline="0" dirty="0">
                        <a:solidFill>
                          <a:schemeClr val="tx1"/>
                        </a:solidFill>
                      </a:endParaRPr>
                    </a:p>
                  </a:txBody>
                  <a:tcPr>
                    <a:solidFill>
                      <a:schemeClr val="accent1">
                        <a:alpha val="18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68589280"/>
              </p:ext>
            </p:extLst>
          </p:nvPr>
        </p:nvGraphicFramePr>
        <p:xfrm>
          <a:off x="4081277" y="3654278"/>
          <a:ext cx="976456" cy="844465"/>
        </p:xfrm>
        <a:graphic>
          <a:graphicData uri="http://schemas.openxmlformats.org/drawingml/2006/table">
            <a:tbl>
              <a:tblPr firstRow="1" bandRow="1">
                <a:tableStyleId>{5C22544A-7EE6-4342-B048-85BDC9FD1C3A}</a:tableStyleId>
              </a:tblPr>
              <a:tblGrid>
                <a:gridCol w="976456"/>
              </a:tblGrid>
              <a:tr h="429937">
                <a:tc>
                  <a:txBody>
                    <a:bodyPr/>
                    <a:lstStyle/>
                    <a:p>
                      <a:r>
                        <a:rPr lang="en-US" sz="2120" baseline="0" dirty="0" smtClean="0">
                          <a:solidFill>
                            <a:schemeClr val="tx1"/>
                          </a:solidFill>
                        </a:rPr>
                        <a:t>31</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S</a:t>
                      </a:r>
                      <a:endParaRPr lang="en-US" sz="2120" baseline="0" dirty="0">
                        <a:solidFill>
                          <a:schemeClr val="tx1"/>
                        </a:solidFill>
                      </a:endParaRPr>
                    </a:p>
                  </a:txBody>
                  <a:tcPr>
                    <a:solidFill>
                      <a:schemeClr val="accent1">
                        <a:alpha val="18000"/>
                      </a:schemeClr>
                    </a:solidFill>
                  </a:tcPr>
                </a:tc>
              </a:tr>
            </a:tbl>
          </a:graphicData>
        </a:graphic>
      </p:graphicFrame>
      <p:grpSp>
        <p:nvGrpSpPr>
          <p:cNvPr id="49" name="Group 48"/>
          <p:cNvGrpSpPr/>
          <p:nvPr/>
        </p:nvGrpSpPr>
        <p:grpSpPr>
          <a:xfrm>
            <a:off x="1747954" y="2359351"/>
            <a:ext cx="4116628" cy="3391020"/>
            <a:chOff x="1641336" y="1652564"/>
            <a:chExt cx="4116628" cy="3391020"/>
          </a:xfrm>
        </p:grpSpPr>
        <p:sp>
          <p:nvSpPr>
            <p:cNvPr id="16" name="TextBox 15"/>
            <p:cNvSpPr txBox="1"/>
            <p:nvPr/>
          </p:nvSpPr>
          <p:spPr>
            <a:xfrm>
              <a:off x="3677717" y="1652564"/>
              <a:ext cx="2080247" cy="584775"/>
            </a:xfrm>
            <a:prstGeom prst="rect">
              <a:avLst/>
            </a:prstGeom>
            <a:noFill/>
          </p:spPr>
          <p:txBody>
            <a:bodyPr wrap="square" rtlCol="0">
              <a:spAutoFit/>
            </a:bodyPr>
            <a:lstStyle/>
            <a:p>
              <a:r>
                <a:rPr lang="en-US" sz="3200" dirty="0" smtClean="0"/>
                <a:t>Wild type</a:t>
              </a:r>
              <a:endParaRPr lang="en-US" sz="3200" dirty="0"/>
            </a:p>
          </p:txBody>
        </p:sp>
        <p:sp>
          <p:nvSpPr>
            <p:cNvPr id="17" name="TextBox 16"/>
            <p:cNvSpPr txBox="1"/>
            <p:nvPr/>
          </p:nvSpPr>
          <p:spPr>
            <a:xfrm>
              <a:off x="1641336" y="3614747"/>
              <a:ext cx="2080247" cy="646331"/>
            </a:xfrm>
            <a:prstGeom prst="rect">
              <a:avLst/>
            </a:prstGeom>
            <a:noFill/>
          </p:spPr>
          <p:txBody>
            <a:bodyPr wrap="square" rtlCol="0">
              <a:spAutoFit/>
            </a:bodyPr>
            <a:lstStyle/>
            <a:p>
              <a:r>
                <a:rPr lang="en-US" sz="3600" dirty="0" smtClean="0"/>
                <a:t>Mutant @</a:t>
              </a:r>
              <a:endParaRPr lang="en-US" sz="3600" dirty="0"/>
            </a:p>
          </p:txBody>
        </p:sp>
        <p:sp>
          <p:nvSpPr>
            <p:cNvPr id="19" name="Right Brace 18"/>
            <p:cNvSpPr/>
            <p:nvPr/>
          </p:nvSpPr>
          <p:spPr>
            <a:xfrm>
              <a:off x="5182178" y="3061793"/>
              <a:ext cx="416134" cy="62420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5182178" y="4419383"/>
              <a:ext cx="416134" cy="62420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flipH="1">
            <a:off x="6087323" y="2380223"/>
            <a:ext cx="4820220" cy="3370148"/>
            <a:chOff x="6119727" y="1618571"/>
            <a:chExt cx="4820220" cy="3370148"/>
          </a:xfrm>
        </p:grpSpPr>
        <p:grpSp>
          <p:nvGrpSpPr>
            <p:cNvPr id="14" name="Group 13"/>
            <p:cNvGrpSpPr/>
            <p:nvPr/>
          </p:nvGrpSpPr>
          <p:grpSpPr>
            <a:xfrm>
              <a:off x="6158968" y="1618571"/>
              <a:ext cx="4512682" cy="577084"/>
              <a:chOff x="6158968" y="1618571"/>
              <a:chExt cx="3814815" cy="424993"/>
            </a:xfrm>
          </p:grpSpPr>
          <p:sp>
            <p:nvSpPr>
              <p:cNvPr id="6" name="Rounded Rectangle 5"/>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grpSp>
          <p:nvGrpSpPr>
            <p:cNvPr id="21" name="Group 20"/>
            <p:cNvGrpSpPr/>
            <p:nvPr/>
          </p:nvGrpSpPr>
          <p:grpSpPr>
            <a:xfrm>
              <a:off x="6158968" y="3061793"/>
              <a:ext cx="4512682" cy="577084"/>
              <a:chOff x="6158968" y="1618571"/>
              <a:chExt cx="3814815" cy="424993"/>
            </a:xfrm>
          </p:grpSpPr>
          <p:sp>
            <p:nvSpPr>
              <p:cNvPr id="22" name="Rounded Rectangle 21"/>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grpSp>
          <p:nvGrpSpPr>
            <p:cNvPr id="29" name="Group 28"/>
            <p:cNvGrpSpPr/>
            <p:nvPr/>
          </p:nvGrpSpPr>
          <p:grpSpPr>
            <a:xfrm>
              <a:off x="6119727" y="4338693"/>
              <a:ext cx="4512682" cy="577084"/>
              <a:chOff x="6158968" y="1618571"/>
              <a:chExt cx="3814815" cy="424993"/>
            </a:xfrm>
          </p:grpSpPr>
          <p:sp>
            <p:nvSpPr>
              <p:cNvPr id="30" name="Rounded Rectangle 29"/>
              <p:cNvSpPr/>
              <p:nvPr/>
            </p:nvSpPr>
            <p:spPr>
              <a:xfrm>
                <a:off x="6158968" y="1676747"/>
                <a:ext cx="268297" cy="33498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648564" y="1662805"/>
                <a:ext cx="268297" cy="33498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38160" y="1676747"/>
                <a:ext cx="268297" cy="334984"/>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27756" y="1650404"/>
                <a:ext cx="268297" cy="334984"/>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59" y="1618571"/>
                <a:ext cx="453461" cy="393160"/>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968" y="1626945"/>
                <a:ext cx="453461" cy="393160"/>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322" y="1650404"/>
                <a:ext cx="453461" cy="393160"/>
              </a:xfrm>
              <a:prstGeom prst="rect">
                <a:avLst/>
              </a:prstGeom>
            </p:spPr>
          </p:pic>
        </p:grpSp>
        <p:sp>
          <p:nvSpPr>
            <p:cNvPr id="37" name="Rectangle 36"/>
            <p:cNvSpPr/>
            <p:nvPr/>
          </p:nvSpPr>
          <p:spPr>
            <a:xfrm>
              <a:off x="9976268" y="2907463"/>
              <a:ext cx="963679" cy="88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64378" y="4107760"/>
              <a:ext cx="1561237" cy="88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5765847" y="1203678"/>
            <a:ext cx="2816426" cy="1077218"/>
          </a:xfrm>
          <a:prstGeom prst="rect">
            <a:avLst/>
          </a:prstGeom>
          <a:noFill/>
        </p:spPr>
        <p:txBody>
          <a:bodyPr wrap="square" rtlCol="0">
            <a:spAutoFit/>
          </a:bodyPr>
          <a:lstStyle/>
          <a:p>
            <a:r>
              <a:rPr lang="en-US" sz="3200" dirty="0" smtClean="0"/>
              <a:t>Partners with </a:t>
            </a:r>
            <a:r>
              <a:rPr lang="en-US" sz="3200" dirty="0" smtClean="0"/>
              <a:t>heart GO </a:t>
            </a:r>
            <a:r>
              <a:rPr lang="en-US" sz="3200" dirty="0" smtClean="0"/>
              <a:t>terms</a:t>
            </a:r>
            <a:endParaRPr lang="en-US" sz="3200" dirty="0"/>
          </a:p>
        </p:txBody>
      </p:sp>
      <p:sp>
        <p:nvSpPr>
          <p:cNvPr id="40" name="TextBox 39"/>
          <p:cNvSpPr txBox="1"/>
          <p:nvPr/>
        </p:nvSpPr>
        <p:spPr>
          <a:xfrm>
            <a:off x="8991973" y="711236"/>
            <a:ext cx="2719964" cy="1569660"/>
          </a:xfrm>
          <a:prstGeom prst="rect">
            <a:avLst/>
          </a:prstGeom>
          <a:noFill/>
        </p:spPr>
        <p:txBody>
          <a:bodyPr wrap="square" rtlCol="0">
            <a:spAutoFit/>
          </a:bodyPr>
          <a:lstStyle/>
          <a:p>
            <a:r>
              <a:rPr lang="en-US" sz="3200" dirty="0"/>
              <a:t>P</a:t>
            </a:r>
            <a:r>
              <a:rPr lang="en-US" sz="3200" dirty="0" smtClean="0"/>
              <a:t>artners without heart GO terms</a:t>
            </a:r>
            <a:endParaRPr lang="en-US" sz="3200" dirty="0"/>
          </a:p>
        </p:txBody>
      </p:sp>
      <p:sp>
        <p:nvSpPr>
          <p:cNvPr id="3" name="Rectangle 2"/>
          <p:cNvSpPr/>
          <p:nvPr/>
        </p:nvSpPr>
        <p:spPr>
          <a:xfrm>
            <a:off x="8596322" y="802676"/>
            <a:ext cx="3068259" cy="5264637"/>
          </a:xfrm>
          <a:prstGeom prst="rect">
            <a:avLst/>
          </a:prstGeom>
          <a:solidFill>
            <a:schemeClr val="bg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305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Aim 3:</a:t>
            </a:r>
            <a:r>
              <a:rPr lang="en-US" b="1" dirty="0" smtClean="0"/>
              <a:t> Discover amino acid specific interactions</a:t>
            </a:r>
            <a:r>
              <a:rPr lang="en-US" dirty="0" smtClean="0"/>
              <a:t/>
            </a:r>
            <a:br>
              <a:rPr lang="en-US" dirty="0" smtClean="0"/>
            </a:br>
            <a:endParaRPr lang="en-US" dirty="0"/>
          </a:p>
        </p:txBody>
      </p:sp>
      <p:sp>
        <p:nvSpPr>
          <p:cNvPr id="4" name="TextBox 3"/>
          <p:cNvSpPr txBox="1"/>
          <p:nvPr/>
        </p:nvSpPr>
        <p:spPr>
          <a:xfrm>
            <a:off x="735992" y="1465300"/>
            <a:ext cx="3137432" cy="1077218"/>
          </a:xfrm>
          <a:prstGeom prst="rect">
            <a:avLst/>
          </a:prstGeom>
          <a:noFill/>
        </p:spPr>
        <p:txBody>
          <a:bodyPr wrap="square" rtlCol="0">
            <a:spAutoFit/>
          </a:bodyPr>
          <a:lstStyle/>
          <a:p>
            <a:r>
              <a:rPr lang="en-US" sz="3200" dirty="0" smtClean="0"/>
              <a:t>Connect TAP-tag to NIPBL</a:t>
            </a:r>
            <a:endParaRPr lang="en-US" sz="3200" dirty="0"/>
          </a:p>
        </p:txBody>
      </p:sp>
      <p:sp>
        <p:nvSpPr>
          <p:cNvPr id="5" name="TextBox 4"/>
          <p:cNvSpPr txBox="1"/>
          <p:nvPr/>
        </p:nvSpPr>
        <p:spPr>
          <a:xfrm>
            <a:off x="5039876" y="1458655"/>
            <a:ext cx="2424589" cy="1077218"/>
          </a:xfrm>
          <a:prstGeom prst="rect">
            <a:avLst/>
          </a:prstGeom>
          <a:noFill/>
        </p:spPr>
        <p:txBody>
          <a:bodyPr wrap="square" rtlCol="0">
            <a:spAutoFit/>
          </a:bodyPr>
          <a:lstStyle/>
          <a:p>
            <a:r>
              <a:rPr lang="en-US" sz="3200" dirty="0" smtClean="0"/>
              <a:t>Pull-down &amp; mass spec.</a:t>
            </a:r>
            <a:endParaRPr lang="en-US" sz="3200" dirty="0"/>
          </a:p>
        </p:txBody>
      </p:sp>
      <p:sp>
        <p:nvSpPr>
          <p:cNvPr id="6" name="TextBox 5"/>
          <p:cNvSpPr txBox="1"/>
          <p:nvPr/>
        </p:nvSpPr>
        <p:spPr>
          <a:xfrm>
            <a:off x="8732428" y="1711521"/>
            <a:ext cx="3137432" cy="584775"/>
          </a:xfrm>
          <a:prstGeom prst="rect">
            <a:avLst/>
          </a:prstGeom>
          <a:noFill/>
        </p:spPr>
        <p:txBody>
          <a:bodyPr wrap="square" rtlCol="0">
            <a:spAutoFit/>
          </a:bodyPr>
          <a:lstStyle/>
          <a:p>
            <a:r>
              <a:rPr lang="en-US" sz="3200" dirty="0" smtClean="0"/>
              <a:t>GO term search</a:t>
            </a:r>
            <a:endParaRPr lang="en-US" sz="3200" dirty="0"/>
          </a:p>
        </p:txBody>
      </p:sp>
      <p:sp>
        <p:nvSpPr>
          <p:cNvPr id="7" name="Right Arrow 6"/>
          <p:cNvSpPr/>
          <p:nvPr/>
        </p:nvSpPr>
        <p:spPr>
          <a:xfrm>
            <a:off x="3928573" y="1899672"/>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513685" y="1912578"/>
            <a:ext cx="842307" cy="267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07" y="2881996"/>
            <a:ext cx="3038915" cy="2201663"/>
          </a:xfrm>
          <a:prstGeom prst="rect">
            <a:avLst/>
          </a:prstGeom>
        </p:spPr>
      </p:pic>
      <p:pic>
        <p:nvPicPr>
          <p:cNvPr id="1026" name="Picture 2" descr="Image result for tandem affinity purification st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573" y="3139343"/>
            <a:ext cx="3333399" cy="25222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675" y="2476594"/>
            <a:ext cx="3012466" cy="3012466"/>
          </a:xfrm>
          <a:prstGeom prst="rect">
            <a:avLst/>
          </a:prstGeom>
        </p:spPr>
      </p:pic>
    </p:spTree>
    <p:extLst>
      <p:ext uri="{BB962C8B-B14F-4D97-AF65-F5344CB8AC3E}">
        <p14:creationId xmlns:p14="http://schemas.microsoft.com/office/powerpoint/2010/main" val="3639446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75" y="206785"/>
            <a:ext cx="10515600" cy="1045229"/>
          </a:xfrm>
        </p:spPr>
        <p:txBody>
          <a:bodyPr/>
          <a:lstStyle/>
          <a:p>
            <a:r>
              <a:rPr lang="en-US" dirty="0" smtClean="0"/>
              <a:t>Future directions</a:t>
            </a:r>
            <a:endParaRPr lang="en-US" dirty="0"/>
          </a:p>
        </p:txBody>
      </p:sp>
      <p:grpSp>
        <p:nvGrpSpPr>
          <p:cNvPr id="11" name="Group 10"/>
          <p:cNvGrpSpPr/>
          <p:nvPr/>
        </p:nvGrpSpPr>
        <p:grpSpPr>
          <a:xfrm>
            <a:off x="311075" y="1627850"/>
            <a:ext cx="7902397" cy="4546443"/>
            <a:chOff x="466507" y="1345232"/>
            <a:chExt cx="5977768" cy="266737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07" y="1345232"/>
              <a:ext cx="5977768" cy="2667370"/>
            </a:xfrm>
            <a:prstGeom prst="rect">
              <a:avLst/>
            </a:prstGeom>
          </p:spPr>
        </p:pic>
        <p:sp>
          <p:nvSpPr>
            <p:cNvPr id="10" name="Rectangle 9"/>
            <p:cNvSpPr/>
            <p:nvPr/>
          </p:nvSpPr>
          <p:spPr>
            <a:xfrm>
              <a:off x="3250418" y="2255884"/>
              <a:ext cx="2345491" cy="1385289"/>
            </a:xfrm>
            <a:prstGeom prst="rect">
              <a:avLst/>
            </a:prstGeom>
            <a:solidFill>
              <a:schemeClr val="bg2">
                <a:alpha val="4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Table 11"/>
          <p:cNvGraphicFramePr>
            <a:graphicFrameLocks noGrp="1"/>
          </p:cNvGraphicFramePr>
          <p:nvPr>
            <p:extLst>
              <p:ext uri="{D42A27DB-BD31-4B8C-83A1-F6EECF244321}">
                <p14:modId xmlns:p14="http://schemas.microsoft.com/office/powerpoint/2010/main" val="3205990136"/>
              </p:ext>
            </p:extLst>
          </p:nvPr>
        </p:nvGraphicFramePr>
        <p:xfrm>
          <a:off x="8588843" y="4360615"/>
          <a:ext cx="976456" cy="844465"/>
        </p:xfrm>
        <a:graphic>
          <a:graphicData uri="http://schemas.openxmlformats.org/drawingml/2006/table">
            <a:tbl>
              <a:tblPr firstRow="1" bandRow="1">
                <a:tableStyleId>{5C22544A-7EE6-4342-B048-85BDC9FD1C3A}</a:tableStyleId>
              </a:tblPr>
              <a:tblGrid>
                <a:gridCol w="976456"/>
              </a:tblGrid>
              <a:tr h="429937">
                <a:tc>
                  <a:txBody>
                    <a:bodyPr/>
                    <a:lstStyle/>
                    <a:p>
                      <a:r>
                        <a:rPr lang="en-US" sz="2120" baseline="0" dirty="0" smtClean="0">
                          <a:solidFill>
                            <a:schemeClr val="tx1"/>
                          </a:solidFill>
                        </a:rPr>
                        <a:t>30</a:t>
                      </a:r>
                      <a:endParaRPr lang="en-US" sz="2120" baseline="0" dirty="0">
                        <a:solidFill>
                          <a:schemeClr val="tx1"/>
                        </a:solidFill>
                      </a:endParaRPr>
                    </a:p>
                  </a:txBody>
                  <a:tcPr>
                    <a:solidFill>
                      <a:schemeClr val="accent1">
                        <a:alpha val="18000"/>
                      </a:schemeClr>
                    </a:solidFill>
                  </a:tcPr>
                </a:tc>
              </a:tr>
              <a:tr h="349176">
                <a:tc>
                  <a:txBody>
                    <a:bodyPr/>
                    <a:lstStyle/>
                    <a:p>
                      <a:r>
                        <a:rPr lang="en-US" sz="2120" baseline="0" dirty="0" smtClean="0">
                          <a:solidFill>
                            <a:schemeClr val="tx1"/>
                          </a:solidFill>
                        </a:rPr>
                        <a:t>S</a:t>
                      </a:r>
                      <a:endParaRPr lang="en-US" sz="2120" baseline="0" dirty="0">
                        <a:solidFill>
                          <a:schemeClr val="tx1"/>
                        </a:solidFill>
                      </a:endParaRPr>
                    </a:p>
                  </a:txBody>
                  <a:tcPr>
                    <a:solidFill>
                      <a:schemeClr val="accent1">
                        <a:alpha val="18000"/>
                      </a:schemeClr>
                    </a:solidFill>
                  </a:tcPr>
                </a:tc>
              </a:tr>
            </a:tbl>
          </a:graphicData>
        </a:graphic>
      </p:graphicFrame>
      <p:sp>
        <p:nvSpPr>
          <p:cNvPr id="3" name="TextBox 2"/>
          <p:cNvSpPr txBox="1"/>
          <p:nvPr/>
        </p:nvSpPr>
        <p:spPr>
          <a:xfrm>
            <a:off x="8465962" y="1870811"/>
            <a:ext cx="3004457" cy="2246769"/>
          </a:xfrm>
          <a:prstGeom prst="rect">
            <a:avLst/>
          </a:prstGeom>
          <a:noFill/>
        </p:spPr>
        <p:txBody>
          <a:bodyPr wrap="square" rtlCol="0">
            <a:spAutoFit/>
          </a:bodyPr>
          <a:lstStyle/>
          <a:p>
            <a:r>
              <a:rPr lang="en-US" sz="2800" dirty="0" smtClean="0"/>
              <a:t>If phosphorylation of conserved Serine is important to heart development.</a:t>
            </a:r>
            <a:endParaRPr lang="en-US" sz="2800" dirty="0"/>
          </a:p>
        </p:txBody>
      </p:sp>
    </p:spTree>
    <p:extLst>
      <p:ext uri="{BB962C8B-B14F-4D97-AF65-F5344CB8AC3E}">
        <p14:creationId xmlns:p14="http://schemas.microsoft.com/office/powerpoint/2010/main" val="991765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71" y="106475"/>
            <a:ext cx="10515600" cy="1325563"/>
          </a:xfrm>
        </p:spPr>
        <p:txBody>
          <a:bodyPr/>
          <a:lstStyle/>
          <a:p>
            <a:r>
              <a:rPr lang="en-US" dirty="0" smtClean="0"/>
              <a:t>Future directions</a:t>
            </a:r>
            <a:endParaRPr lang="en-US" dirty="0"/>
          </a:p>
        </p:txBody>
      </p:sp>
      <p:grpSp>
        <p:nvGrpSpPr>
          <p:cNvPr id="21" name="Group 20"/>
          <p:cNvGrpSpPr/>
          <p:nvPr/>
        </p:nvGrpSpPr>
        <p:grpSpPr>
          <a:xfrm>
            <a:off x="1582199" y="2226656"/>
            <a:ext cx="6379360" cy="3218203"/>
            <a:chOff x="1754322" y="1827134"/>
            <a:chExt cx="6379360" cy="321820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294" y="2199864"/>
              <a:ext cx="3636388" cy="2845473"/>
            </a:xfrm>
            <a:prstGeom prst="rect">
              <a:avLst/>
            </a:prstGeom>
          </p:spPr>
        </p:pic>
        <p:grpSp>
          <p:nvGrpSpPr>
            <p:cNvPr id="13" name="Group 12"/>
            <p:cNvGrpSpPr/>
            <p:nvPr/>
          </p:nvGrpSpPr>
          <p:grpSpPr>
            <a:xfrm>
              <a:off x="1754322" y="1827134"/>
              <a:ext cx="2269037" cy="1948799"/>
              <a:chOff x="161072" y="2910268"/>
              <a:chExt cx="3712353" cy="388297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72" y="2910268"/>
                <a:ext cx="1831991" cy="119460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194" y="2910268"/>
                <a:ext cx="1882230" cy="119460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73" y="4104871"/>
                <a:ext cx="3712352" cy="137109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072" y="5475962"/>
                <a:ext cx="3712352" cy="1317276"/>
              </a:xfrm>
              <a:prstGeom prst="rect">
                <a:avLst/>
              </a:prstGeom>
            </p:spPr>
          </p:pic>
        </p:grpSp>
        <p:sp>
          <p:nvSpPr>
            <p:cNvPr id="19" name="Heart 18"/>
            <p:cNvSpPr/>
            <p:nvPr/>
          </p:nvSpPr>
          <p:spPr>
            <a:xfrm>
              <a:off x="5319338" y="3507649"/>
              <a:ext cx="278847" cy="26828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rved Up Arrow 19"/>
            <p:cNvSpPr/>
            <p:nvPr/>
          </p:nvSpPr>
          <p:spPr>
            <a:xfrm>
              <a:off x="2958353" y="3775933"/>
              <a:ext cx="2639832" cy="607150"/>
            </a:xfrm>
            <a:prstGeom prst="curvedUp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TextBox 21"/>
          <p:cNvSpPr txBox="1"/>
          <p:nvPr/>
        </p:nvSpPr>
        <p:spPr>
          <a:xfrm>
            <a:off x="6475350" y="2041378"/>
            <a:ext cx="4098663" cy="1569660"/>
          </a:xfrm>
          <a:prstGeom prst="rect">
            <a:avLst/>
          </a:prstGeom>
          <a:noFill/>
        </p:spPr>
        <p:txBody>
          <a:bodyPr wrap="square" rtlCol="0">
            <a:spAutoFit/>
          </a:bodyPr>
          <a:lstStyle/>
          <a:p>
            <a:r>
              <a:rPr lang="en-US" sz="3200" dirty="0" smtClean="0"/>
              <a:t>Focused chemical libraries and testing in a mouse model.</a:t>
            </a:r>
            <a:endParaRPr lang="en-US" sz="3200" dirty="0"/>
          </a:p>
        </p:txBody>
      </p:sp>
    </p:spTree>
    <p:extLst>
      <p:ext uri="{BB962C8B-B14F-4D97-AF65-F5344CB8AC3E}">
        <p14:creationId xmlns:p14="http://schemas.microsoft.com/office/powerpoint/2010/main" val="2950151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287" y="1081413"/>
            <a:ext cx="4378122" cy="255992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595" y="1166690"/>
            <a:ext cx="4408436" cy="25285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859" y="4156465"/>
            <a:ext cx="4173935" cy="2389562"/>
          </a:xfrm>
          <a:prstGeom prst="rect">
            <a:avLst/>
          </a:prstGeom>
        </p:spPr>
      </p:pic>
      <p:sp>
        <p:nvSpPr>
          <p:cNvPr id="7" name="TextBox 6"/>
          <p:cNvSpPr txBox="1"/>
          <p:nvPr/>
        </p:nvSpPr>
        <p:spPr>
          <a:xfrm>
            <a:off x="764034" y="311972"/>
            <a:ext cx="5389340" cy="769441"/>
          </a:xfrm>
          <a:prstGeom prst="rect">
            <a:avLst/>
          </a:prstGeom>
          <a:noFill/>
        </p:spPr>
        <p:txBody>
          <a:bodyPr wrap="square" rtlCol="0">
            <a:spAutoFit/>
          </a:bodyPr>
          <a:lstStyle/>
          <a:p>
            <a:r>
              <a:rPr lang="en-US" sz="4400" dirty="0" smtClean="0"/>
              <a:t>Conclusions</a:t>
            </a:r>
            <a:endParaRPr lang="en-US" sz="4400" dirty="0"/>
          </a:p>
        </p:txBody>
      </p:sp>
    </p:spTree>
    <p:extLst>
      <p:ext uri="{BB962C8B-B14F-4D97-AF65-F5344CB8AC3E}">
        <p14:creationId xmlns:p14="http://schemas.microsoft.com/office/powerpoint/2010/main" val="830757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124"/>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838200" y="1233955"/>
            <a:ext cx="10515600" cy="4351338"/>
          </a:xfrm>
        </p:spPr>
        <p:txBody>
          <a:bodyPr>
            <a:normAutofit/>
          </a:bodyPr>
          <a:lstStyle/>
          <a:p>
            <a:pPr marL="0" indent="0">
              <a:buNone/>
            </a:pPr>
            <a:r>
              <a:rPr lang="en-US" sz="1800" dirty="0" smtClean="0"/>
              <a:t>1.) Muto</a:t>
            </a:r>
            <a:r>
              <a:rPr lang="en-US" sz="1800" dirty="0"/>
              <a:t>, A., Calof, A. L., Lander, A. D., &amp; Schilling, T. F. (2011). Multifactorial Origins of Heart and Gut Defects in </a:t>
            </a:r>
            <a:r>
              <a:rPr lang="en-US" sz="1800" dirty="0" err="1"/>
              <a:t>nipbl</a:t>
            </a:r>
            <a:r>
              <a:rPr lang="en-US" sz="1800" dirty="0"/>
              <a:t>-Deficient Zebrafish, a Model of Cornelia de Lange Syndrome [Abstract]. </a:t>
            </a:r>
            <a:r>
              <a:rPr lang="en-US" sz="1800" i="1" dirty="0"/>
              <a:t>PLoS Biology,9</a:t>
            </a:r>
            <a:r>
              <a:rPr lang="en-US" sz="1800" dirty="0"/>
              <a:t>(10). </a:t>
            </a:r>
            <a:r>
              <a:rPr lang="en-US" sz="1800" dirty="0" smtClean="0"/>
              <a:t>doi:10.1371/journal.pbio.1001181</a:t>
            </a:r>
          </a:p>
          <a:p>
            <a:pPr marL="0" indent="0">
              <a:buNone/>
            </a:pPr>
            <a:r>
              <a:rPr lang="en-US" sz="1800" dirty="0" smtClean="0"/>
              <a:t>2.) Muto</a:t>
            </a:r>
            <a:r>
              <a:rPr lang="en-US" sz="1800" dirty="0"/>
              <a:t>, A., Calof, A., Lander, A., &amp; Schilling, T. (2011). Cornelia de Lange syndrome is caused by mutations in NIPBL, the human homolog of Drosophila melanogaster Nipped-B. </a:t>
            </a:r>
            <a:r>
              <a:rPr lang="en-US" sz="1800" i="1" dirty="0"/>
              <a:t>PLoS Biol</a:t>
            </a:r>
            <a:r>
              <a:rPr lang="en-US" sz="1800" dirty="0"/>
              <a:t>. </a:t>
            </a:r>
            <a:r>
              <a:rPr lang="en-US" sz="1800" dirty="0" err="1"/>
              <a:t>doi:https</a:t>
            </a:r>
            <a:r>
              <a:rPr lang="en-US" sz="1800" dirty="0"/>
              <a:t>://doi.org/10.1371/journal.pbio.1001181</a:t>
            </a:r>
          </a:p>
          <a:p>
            <a:pPr marL="0" indent="0">
              <a:buNone/>
            </a:pPr>
            <a:r>
              <a:rPr lang="en-US" sz="1800" dirty="0" smtClean="0"/>
              <a:t>3.) Strachan</a:t>
            </a:r>
            <a:r>
              <a:rPr lang="en-US" sz="1800" dirty="0"/>
              <a:t>, Tom. “Cornelia De Lange Syndrome and the Link between Chromosomal Function, DNA Repair and Developmental Gene Regulation.” </a:t>
            </a:r>
            <a:r>
              <a:rPr lang="en-US" sz="1800" i="1" dirty="0"/>
              <a:t>Current Opinion in Genetics &amp; Development</a:t>
            </a:r>
            <a:r>
              <a:rPr lang="en-US" sz="1800" dirty="0"/>
              <a:t>, vol. 15, no. 3, 2005, pp. 258–264., doi:10.1016/j.gde.2005.04.005.</a:t>
            </a:r>
          </a:p>
          <a:p>
            <a:pPr marL="0" indent="0">
              <a:buNone/>
            </a:pPr>
            <a:endParaRPr lang="en-US" sz="1800" dirty="0"/>
          </a:p>
        </p:txBody>
      </p:sp>
    </p:spTree>
    <p:extLst>
      <p:ext uri="{BB962C8B-B14F-4D97-AF65-F5344CB8AC3E}">
        <p14:creationId xmlns:p14="http://schemas.microsoft.com/office/powerpoint/2010/main" val="836883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27" y="103036"/>
            <a:ext cx="10515600" cy="502681"/>
          </a:xfrm>
        </p:spPr>
        <p:txBody>
          <a:bodyPr>
            <a:normAutofit fontScale="90000"/>
          </a:bodyPr>
          <a:lstStyle/>
          <a:p>
            <a:r>
              <a:rPr lang="en-US" dirty="0" smtClean="0"/>
              <a:t>Image citations</a:t>
            </a:r>
            <a:endParaRPr lang="en-US" dirty="0"/>
          </a:p>
        </p:txBody>
      </p:sp>
      <p:sp>
        <p:nvSpPr>
          <p:cNvPr id="3" name="Content Placeholder 2"/>
          <p:cNvSpPr>
            <a:spLocks noGrp="1"/>
          </p:cNvSpPr>
          <p:nvPr>
            <p:ph idx="1"/>
          </p:nvPr>
        </p:nvSpPr>
        <p:spPr>
          <a:xfrm>
            <a:off x="459627" y="693080"/>
            <a:ext cx="8684373" cy="5870798"/>
          </a:xfrm>
        </p:spPr>
        <p:txBody>
          <a:bodyPr>
            <a:normAutofit fontScale="32500" lnSpcReduction="20000"/>
          </a:bodyPr>
          <a:lstStyle/>
          <a:p>
            <a:pPr marL="0" indent="0">
              <a:buNone/>
            </a:pPr>
            <a:r>
              <a:rPr lang="en-US" u="sng" dirty="0">
                <a:hlinkClick r:id="rId2"/>
              </a:rPr>
              <a:t>http://emboj.embopress.org/content/31/9/2061</a:t>
            </a:r>
            <a:endParaRPr lang="en-US" u="sng" dirty="0" smtClean="0">
              <a:hlinkClick r:id="rId2"/>
            </a:endParaRPr>
          </a:p>
          <a:p>
            <a:pPr marL="0" indent="0">
              <a:buNone/>
            </a:pPr>
            <a:r>
              <a:rPr lang="en-US" u="sng" dirty="0" smtClean="0">
                <a:hlinkClick r:id="rId2"/>
              </a:rPr>
              <a:t>https</a:t>
            </a:r>
            <a:r>
              <a:rPr lang="en-US" u="sng" dirty="0">
                <a:hlinkClick r:id="rId2"/>
              </a:rPr>
              <a:t>://en.wikipedia.org/wiki/DNA-binding_protein</a:t>
            </a:r>
            <a:endParaRPr lang="en-US" dirty="0"/>
          </a:p>
          <a:p>
            <a:pPr marL="0" indent="0">
              <a:buNone/>
            </a:pPr>
            <a:r>
              <a:rPr lang="en-US" u="sng" dirty="0" smtClean="0">
                <a:hlinkClick r:id="rId3"/>
              </a:rPr>
              <a:t>http</a:t>
            </a:r>
            <a:r>
              <a:rPr lang="en-US" u="sng" dirty="0">
                <a:hlinkClick r:id="rId3"/>
              </a:rPr>
              <a:t>://www.genetics.org/content/196/1/31.figures-only</a:t>
            </a:r>
            <a:endParaRPr lang="en-US" dirty="0"/>
          </a:p>
          <a:p>
            <a:pPr marL="0" indent="0">
              <a:buNone/>
            </a:pPr>
            <a:r>
              <a:rPr lang="en-US" u="sng" dirty="0" smtClean="0">
                <a:hlinkClick r:id="rId4"/>
              </a:rPr>
              <a:t>https</a:t>
            </a:r>
            <a:r>
              <a:rPr lang="en-US" u="sng" dirty="0">
                <a:hlinkClick r:id="rId4"/>
              </a:rPr>
              <a:t>://www.coursesource.org/courses/bad-cell-reception-using-a-cell-part-activity-to-help-students-appreciate-cell-biology-with</a:t>
            </a:r>
            <a:endParaRPr lang="en-US" dirty="0"/>
          </a:p>
          <a:p>
            <a:pPr marL="0" indent="0">
              <a:buNone/>
            </a:pPr>
            <a:r>
              <a:rPr lang="fr-FR" u="sng" dirty="0" smtClean="0">
                <a:hlinkClick r:id="rId5"/>
              </a:rPr>
              <a:t>https</a:t>
            </a:r>
            <a:r>
              <a:rPr lang="fr-FR" u="sng" dirty="0">
                <a:hlinkClick r:id="rId5"/>
              </a:rPr>
              <a:t>://free.clipartof.com/details/57-Free-Cartoon-Gray-Field-Mouse-Clipart-Illustration</a:t>
            </a:r>
            <a:endParaRPr lang="en-US" dirty="0"/>
          </a:p>
          <a:p>
            <a:pPr marL="0" indent="0">
              <a:buNone/>
            </a:pPr>
            <a:r>
              <a:rPr lang="fr-FR" u="sng" dirty="0" smtClean="0">
                <a:hlinkClick r:id="rId6"/>
              </a:rPr>
              <a:t>http</a:t>
            </a:r>
            <a:r>
              <a:rPr lang="fr-FR" u="sng" dirty="0">
                <a:hlinkClick r:id="rId6"/>
              </a:rPr>
              <a:t>://www.ourclipart.com/clipart/zebrafish%20clipart/</a:t>
            </a:r>
            <a:endParaRPr lang="en-US" dirty="0"/>
          </a:p>
          <a:p>
            <a:pPr marL="0" indent="0">
              <a:buNone/>
            </a:pPr>
            <a:r>
              <a:rPr lang="fr-FR" u="sng" dirty="0" smtClean="0">
                <a:hlinkClick r:id="rId7"/>
              </a:rPr>
              <a:t>http</a:t>
            </a:r>
            <a:r>
              <a:rPr lang="fr-FR" u="sng" dirty="0">
                <a:hlinkClick r:id="rId7"/>
              </a:rPr>
              <a:t>://explorecuriocity.org/Explore/ArticleId/2964/fruit-flies-use-alcohol-as-a-defensive-weapon-2964.aspx</a:t>
            </a:r>
            <a:endParaRPr lang="en-US" dirty="0"/>
          </a:p>
          <a:p>
            <a:pPr marL="0" indent="0">
              <a:buNone/>
            </a:pPr>
            <a:r>
              <a:rPr lang="fr-FR" u="sng" dirty="0" smtClean="0">
                <a:hlinkClick r:id="rId8"/>
              </a:rPr>
              <a:t>https</a:t>
            </a:r>
            <a:r>
              <a:rPr lang="fr-FR" u="sng" dirty="0">
                <a:hlinkClick r:id="rId8"/>
              </a:rPr>
              <a:t>://commons.wikimedia.org/wiki/File:Arabidopsis_thaliana_by_togopic.png</a:t>
            </a:r>
            <a:endParaRPr lang="en-US" dirty="0"/>
          </a:p>
          <a:p>
            <a:pPr marL="0" indent="0">
              <a:buNone/>
            </a:pPr>
            <a:r>
              <a:rPr lang="fr-FR" u="sng" dirty="0" smtClean="0">
                <a:hlinkClick r:id="rId9"/>
              </a:rPr>
              <a:t>https</a:t>
            </a:r>
            <a:r>
              <a:rPr lang="fr-FR" u="sng" dirty="0">
                <a:hlinkClick r:id="rId9"/>
              </a:rPr>
              <a:t>://www.123rf.com/clipart-vector/yeast.html?sti=mfi7t6ydgn2vpzayg7|</a:t>
            </a:r>
            <a:endParaRPr lang="en-US" dirty="0"/>
          </a:p>
          <a:p>
            <a:pPr marL="0" indent="0">
              <a:buNone/>
            </a:pPr>
            <a:r>
              <a:rPr lang="fr-FR" u="sng" dirty="0" smtClean="0">
                <a:hlinkClick r:id="rId10"/>
              </a:rPr>
              <a:t>http</a:t>
            </a:r>
            <a:r>
              <a:rPr lang="fr-FR" u="sng" dirty="0">
                <a:hlinkClick r:id="rId10"/>
              </a:rPr>
              <a:t>://2015.igem.org/Team:BNU-CHINA/Module</a:t>
            </a:r>
            <a:endParaRPr lang="en-US" dirty="0"/>
          </a:p>
          <a:p>
            <a:pPr marL="0" indent="0">
              <a:buNone/>
            </a:pPr>
            <a:r>
              <a:rPr lang="fr-FR" u="sng" dirty="0" smtClean="0">
                <a:hlinkClick r:id="rId11"/>
              </a:rPr>
              <a:t>https</a:t>
            </a:r>
            <a:r>
              <a:rPr lang="fr-FR" u="sng" dirty="0">
                <a:hlinkClick r:id="rId11"/>
              </a:rPr>
              <a:t>://www.istockphoto.com/illustrations/chimpanzee?excludenudity=true&amp;sort=mostpopular&amp;mediatype=illustration&amp;phrase=chimpanzee</a:t>
            </a:r>
            <a:endParaRPr lang="en-US" dirty="0"/>
          </a:p>
          <a:p>
            <a:pPr marL="0" indent="0">
              <a:buNone/>
            </a:pPr>
            <a:r>
              <a:rPr lang="en-US" u="sng" dirty="0" smtClean="0">
                <a:hlinkClick r:id="rId12"/>
              </a:rPr>
              <a:t>https</a:t>
            </a:r>
            <a:r>
              <a:rPr lang="en-US" u="sng" dirty="0">
                <a:hlinkClick r:id="rId12"/>
              </a:rPr>
              <a:t>://www.biography.com/people/morgan-freeman-9301982</a:t>
            </a:r>
            <a:endParaRPr lang="en-US" dirty="0"/>
          </a:p>
          <a:p>
            <a:pPr marL="0" indent="0">
              <a:buNone/>
            </a:pPr>
            <a:r>
              <a:rPr lang="en-US" u="sng" dirty="0" smtClean="0">
                <a:hlinkClick r:id="rId13"/>
              </a:rPr>
              <a:t>http</a:t>
            </a:r>
            <a:r>
              <a:rPr lang="en-US" u="sng" dirty="0">
                <a:hlinkClick r:id="rId13"/>
              </a:rPr>
              <a:t>://ugene.net/multiple-sequence-alignment-with-muscle/</a:t>
            </a:r>
            <a:endParaRPr lang="en-US" dirty="0"/>
          </a:p>
          <a:p>
            <a:pPr marL="0" indent="0">
              <a:buNone/>
            </a:pPr>
            <a:r>
              <a:rPr lang="en-US" u="sng" dirty="0" smtClean="0">
                <a:hlinkClick r:id="rId14"/>
              </a:rPr>
              <a:t>http</a:t>
            </a:r>
            <a:r>
              <a:rPr lang="en-US" u="sng" dirty="0">
                <a:hlinkClick r:id="rId14"/>
              </a:rPr>
              <a:t>://www.editasmedicine.com/crispr</a:t>
            </a:r>
            <a:endParaRPr lang="en-US" dirty="0"/>
          </a:p>
          <a:p>
            <a:pPr marL="0" indent="0">
              <a:buNone/>
            </a:pPr>
            <a:r>
              <a:rPr lang="en-US" u="sng" dirty="0" smtClean="0">
                <a:hlinkClick r:id="rId15"/>
              </a:rPr>
              <a:t>https</a:t>
            </a:r>
            <a:r>
              <a:rPr lang="en-US" u="sng" dirty="0">
                <a:hlinkClick r:id="rId15"/>
              </a:rPr>
              <a:t>://www.medchemexpress.com/</a:t>
            </a:r>
            <a:endParaRPr lang="en-US" dirty="0"/>
          </a:p>
          <a:p>
            <a:pPr marL="0" indent="0">
              <a:buNone/>
            </a:pPr>
            <a:r>
              <a:rPr lang="en-US" u="sng" dirty="0" smtClean="0">
                <a:hlinkClick r:id="rId16"/>
              </a:rPr>
              <a:t>http</a:t>
            </a:r>
            <a:r>
              <a:rPr lang="en-US" u="sng" dirty="0">
                <a:hlinkClick r:id="rId16"/>
              </a:rPr>
              <a:t>://www.chembridge.com/</a:t>
            </a:r>
            <a:endParaRPr lang="en-US" dirty="0"/>
          </a:p>
          <a:p>
            <a:pPr marL="0" indent="0">
              <a:buNone/>
            </a:pPr>
            <a:r>
              <a:rPr lang="en-US" u="sng" dirty="0" smtClean="0">
                <a:hlinkClick r:id="rId17"/>
              </a:rPr>
              <a:t>http</a:t>
            </a:r>
            <a:r>
              <a:rPr lang="en-US" u="sng" dirty="0">
                <a:hlinkClick r:id="rId17"/>
              </a:rPr>
              <a:t>://basictranslational.onlinejacc.org/content/2/1/1</a:t>
            </a:r>
            <a:endParaRPr lang="en-US" dirty="0"/>
          </a:p>
          <a:p>
            <a:pPr marL="0" indent="0">
              <a:buNone/>
            </a:pPr>
            <a:r>
              <a:rPr lang="en-US" u="sng" dirty="0" smtClean="0">
                <a:hlinkClick r:id="rId18"/>
              </a:rPr>
              <a:t>https</a:t>
            </a:r>
            <a:r>
              <a:rPr lang="en-US" u="sng" dirty="0">
                <a:hlinkClick r:id="rId18"/>
              </a:rPr>
              <a:t>://www.researchgate.net/figure/Small-molecule-binding-sites-of-IL-2-explored-through-tethering-a-Principle-of_fig7_45630861</a:t>
            </a:r>
            <a:endParaRPr lang="en-US" dirty="0"/>
          </a:p>
          <a:p>
            <a:pPr marL="0" indent="0">
              <a:buNone/>
            </a:pPr>
            <a:r>
              <a:rPr lang="en-US" u="sng" dirty="0" smtClean="0">
                <a:hlinkClick r:id="rId19"/>
              </a:rPr>
              <a:t>http</a:t>
            </a:r>
            <a:r>
              <a:rPr lang="en-US" u="sng" dirty="0">
                <a:hlinkClick r:id="rId19"/>
              </a:rPr>
              <a:t>://sabatinilab.wi.mit.edu/sabatini_public/reverse_transfection/frame.htm</a:t>
            </a:r>
            <a:endParaRPr lang="en-US" dirty="0"/>
          </a:p>
          <a:p>
            <a:pPr marL="0" indent="0">
              <a:buNone/>
            </a:pPr>
            <a:r>
              <a:rPr lang="en-US" u="sng" dirty="0" smtClean="0">
                <a:hlinkClick r:id="rId20"/>
              </a:rPr>
              <a:t>http</a:t>
            </a:r>
            <a:r>
              <a:rPr lang="en-US" u="sng" dirty="0">
                <a:hlinkClick r:id="rId20"/>
              </a:rPr>
              <a:t>://iovs.arvojournals.org/article.aspx?articleid=2165272</a:t>
            </a:r>
            <a:endParaRPr lang="en-US" dirty="0"/>
          </a:p>
          <a:p>
            <a:pPr marL="0" indent="0">
              <a:buNone/>
            </a:pPr>
            <a:r>
              <a:rPr lang="en-US" u="sng" dirty="0" smtClean="0">
                <a:hlinkClick r:id="rId21"/>
              </a:rPr>
              <a:t>http</a:t>
            </a:r>
            <a:r>
              <a:rPr lang="en-US" u="sng" dirty="0">
                <a:hlinkClick r:id="rId21"/>
              </a:rPr>
              <a:t>://eol.org/pages/204011/details</a:t>
            </a:r>
            <a:endParaRPr lang="en-US" dirty="0"/>
          </a:p>
          <a:p>
            <a:pPr marL="0" indent="0">
              <a:buNone/>
            </a:pPr>
            <a:r>
              <a:rPr lang="en-US" u="sng" dirty="0" smtClean="0">
                <a:hlinkClick r:id="rId22"/>
              </a:rPr>
              <a:t>http</a:t>
            </a:r>
            <a:r>
              <a:rPr lang="en-US" u="sng" dirty="0">
                <a:hlinkClick r:id="rId22"/>
              </a:rPr>
              <a:t>://www.pnas.org/content/102/31/11082/</a:t>
            </a:r>
            <a:endParaRPr lang="en-US" dirty="0"/>
          </a:p>
          <a:p>
            <a:pPr marL="0" indent="0">
              <a:buNone/>
            </a:pPr>
            <a:r>
              <a:rPr lang="en-US" u="sng" dirty="0" smtClean="0">
                <a:hlinkClick r:id="rId23"/>
              </a:rPr>
              <a:t>https</a:t>
            </a:r>
            <a:r>
              <a:rPr lang="en-US" u="sng" dirty="0">
                <a:hlinkClick r:id="rId23"/>
              </a:rPr>
              <a:t>://www.researchgate.net/figure/Schematic-of-the-tandem-affinity-purification-procedure-The-six-step-tandem-affinity_fig1_221682150</a:t>
            </a:r>
            <a:endParaRPr lang="en-US" dirty="0"/>
          </a:p>
          <a:p>
            <a:pPr marL="0" indent="0">
              <a:buNone/>
            </a:pPr>
            <a:r>
              <a:rPr lang="en-US" u="sng" dirty="0" smtClean="0">
                <a:hlinkClick r:id="rId24"/>
              </a:rPr>
              <a:t>https</a:t>
            </a:r>
            <a:r>
              <a:rPr lang="en-US" u="sng" dirty="0">
                <a:hlinkClick r:id="rId24"/>
              </a:rPr>
              <a:t>://cherrylab.stanford.edu/projects/gene-ontology-consortium</a:t>
            </a:r>
            <a:endParaRPr lang="en-US" dirty="0"/>
          </a:p>
          <a:p>
            <a:pPr marL="0" indent="0">
              <a:buNone/>
            </a:pPr>
            <a:r>
              <a:rPr lang="en-US" u="sng" dirty="0" smtClean="0">
                <a:hlinkClick r:id="rId25"/>
              </a:rPr>
              <a:t>https</a:t>
            </a:r>
            <a:r>
              <a:rPr lang="en-US" u="sng" dirty="0">
                <a:hlinkClick r:id="rId25"/>
              </a:rPr>
              <a:t>://pubchem.ncbi.nlm.nih.gov/</a:t>
            </a:r>
            <a:endParaRPr lang="en-US" dirty="0"/>
          </a:p>
          <a:p>
            <a:pPr marL="0" indent="0">
              <a:buNone/>
            </a:pPr>
            <a:r>
              <a:rPr lang="en-US" u="sng" dirty="0" smtClean="0">
                <a:hlinkClick r:id="rId26"/>
              </a:rPr>
              <a:t>https</a:t>
            </a:r>
            <a:r>
              <a:rPr lang="en-US" u="sng" dirty="0">
                <a:hlinkClick r:id="rId26"/>
              </a:rPr>
              <a:t>://lifestyle.howstuffworks.com/crafts/drawing/how-to-draw-a-mouse.htm</a:t>
            </a:r>
            <a:endParaRPr lang="en-US" dirty="0"/>
          </a:p>
          <a:p>
            <a:pPr marL="0" indent="0">
              <a:buNone/>
            </a:pPr>
            <a:endParaRPr lang="en-US" dirty="0"/>
          </a:p>
        </p:txBody>
      </p:sp>
    </p:spTree>
    <p:extLst>
      <p:ext uri="{BB962C8B-B14F-4D97-AF65-F5344CB8AC3E}">
        <p14:creationId xmlns:p14="http://schemas.microsoft.com/office/powerpoint/2010/main" val="1654376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46" y="246198"/>
            <a:ext cx="10280205" cy="766700"/>
          </a:xfrm>
        </p:spPr>
        <p:txBody>
          <a:bodyPr/>
          <a:lstStyle/>
          <a:p>
            <a:r>
              <a:rPr lang="en-US" b="1" dirty="0" smtClean="0">
                <a:latin typeface="+mn-lt"/>
              </a:rPr>
              <a:t>Nipped B-like protein (NIPBL)</a:t>
            </a:r>
            <a:endParaRPr lang="en-US"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29" y="1825590"/>
            <a:ext cx="2349206" cy="34539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776" y="1764987"/>
            <a:ext cx="2780183" cy="351457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623" t="11436"/>
          <a:stretch/>
        </p:blipFill>
        <p:spPr>
          <a:xfrm>
            <a:off x="8124652" y="2044759"/>
            <a:ext cx="3184386" cy="3234799"/>
          </a:xfrm>
          <a:prstGeom prst="rect">
            <a:avLst/>
          </a:prstGeom>
        </p:spPr>
      </p:pic>
      <p:sp>
        <p:nvSpPr>
          <p:cNvPr id="9" name="TextBox 8"/>
          <p:cNvSpPr txBox="1"/>
          <p:nvPr/>
        </p:nvSpPr>
        <p:spPr>
          <a:xfrm>
            <a:off x="626365" y="5396028"/>
            <a:ext cx="2113878" cy="954107"/>
          </a:xfrm>
          <a:prstGeom prst="rect">
            <a:avLst/>
          </a:prstGeom>
          <a:noFill/>
        </p:spPr>
        <p:txBody>
          <a:bodyPr wrap="square" rtlCol="0">
            <a:spAutoFit/>
          </a:bodyPr>
          <a:lstStyle/>
          <a:p>
            <a:r>
              <a:rPr lang="en-US" sz="2800" dirty="0" smtClean="0"/>
              <a:t>Chromatin </a:t>
            </a:r>
          </a:p>
          <a:p>
            <a:r>
              <a:rPr lang="en-US" sz="2800" dirty="0" smtClean="0"/>
              <a:t>binding</a:t>
            </a:r>
            <a:endParaRPr lang="en-US" sz="2800" dirty="0"/>
          </a:p>
        </p:txBody>
      </p:sp>
      <p:sp>
        <p:nvSpPr>
          <p:cNvPr id="10" name="TextBox 9"/>
          <p:cNvSpPr txBox="1"/>
          <p:nvPr/>
        </p:nvSpPr>
        <p:spPr>
          <a:xfrm>
            <a:off x="3514584" y="5375437"/>
            <a:ext cx="3930126" cy="954107"/>
          </a:xfrm>
          <a:prstGeom prst="rect">
            <a:avLst/>
          </a:prstGeom>
          <a:noFill/>
        </p:spPr>
        <p:txBody>
          <a:bodyPr wrap="square" rtlCol="0">
            <a:spAutoFit/>
          </a:bodyPr>
          <a:lstStyle/>
          <a:p>
            <a:r>
              <a:rPr lang="en-US" sz="2800" dirty="0" smtClean="0"/>
              <a:t>Sister chromatid cohesion</a:t>
            </a:r>
          </a:p>
          <a:p>
            <a:r>
              <a:rPr lang="en-US" sz="2800" dirty="0" smtClean="0"/>
              <a:t>Transcriptional regulation</a:t>
            </a:r>
            <a:endParaRPr lang="en-US" sz="2800" dirty="0"/>
          </a:p>
        </p:txBody>
      </p:sp>
      <p:sp>
        <p:nvSpPr>
          <p:cNvPr id="11" name="TextBox 10"/>
          <p:cNvSpPr txBox="1"/>
          <p:nvPr/>
        </p:nvSpPr>
        <p:spPr>
          <a:xfrm>
            <a:off x="8966499" y="5396028"/>
            <a:ext cx="1425388" cy="523220"/>
          </a:xfrm>
          <a:prstGeom prst="rect">
            <a:avLst/>
          </a:prstGeom>
          <a:noFill/>
        </p:spPr>
        <p:txBody>
          <a:bodyPr wrap="square" rtlCol="0">
            <a:spAutoFit/>
          </a:bodyPr>
          <a:lstStyle/>
          <a:p>
            <a:r>
              <a:rPr lang="en-US" sz="2800" dirty="0" smtClean="0"/>
              <a:t>Nucleus</a:t>
            </a:r>
            <a:endParaRPr lang="en-US" sz="2800" dirty="0"/>
          </a:p>
        </p:txBody>
      </p:sp>
      <p:sp>
        <p:nvSpPr>
          <p:cNvPr id="12" name="TextBox 11"/>
          <p:cNvSpPr txBox="1"/>
          <p:nvPr/>
        </p:nvSpPr>
        <p:spPr>
          <a:xfrm>
            <a:off x="586973" y="1157634"/>
            <a:ext cx="3135174" cy="523220"/>
          </a:xfrm>
          <a:prstGeom prst="rect">
            <a:avLst/>
          </a:prstGeom>
          <a:noFill/>
        </p:spPr>
        <p:txBody>
          <a:bodyPr wrap="square" rtlCol="0">
            <a:spAutoFit/>
          </a:bodyPr>
          <a:lstStyle/>
          <a:p>
            <a:r>
              <a:rPr lang="en-US" sz="2800" b="1" u="sng" dirty="0" smtClean="0"/>
              <a:t>Molecular function</a:t>
            </a:r>
          </a:p>
        </p:txBody>
      </p:sp>
      <p:sp>
        <p:nvSpPr>
          <p:cNvPr id="13" name="TextBox 12"/>
          <p:cNvSpPr txBox="1"/>
          <p:nvPr/>
        </p:nvSpPr>
        <p:spPr>
          <a:xfrm>
            <a:off x="4133410" y="1158431"/>
            <a:ext cx="3135174" cy="523220"/>
          </a:xfrm>
          <a:prstGeom prst="rect">
            <a:avLst/>
          </a:prstGeom>
          <a:noFill/>
        </p:spPr>
        <p:txBody>
          <a:bodyPr wrap="square" rtlCol="0">
            <a:spAutoFit/>
          </a:bodyPr>
          <a:lstStyle/>
          <a:p>
            <a:r>
              <a:rPr lang="en-US" sz="2800" b="1" u="sng" dirty="0" smtClean="0"/>
              <a:t>Biological process</a:t>
            </a:r>
          </a:p>
        </p:txBody>
      </p:sp>
      <p:sp>
        <p:nvSpPr>
          <p:cNvPr id="14" name="TextBox 13"/>
          <p:cNvSpPr txBox="1"/>
          <p:nvPr/>
        </p:nvSpPr>
        <p:spPr>
          <a:xfrm>
            <a:off x="8124652" y="1192569"/>
            <a:ext cx="3135174" cy="523220"/>
          </a:xfrm>
          <a:prstGeom prst="rect">
            <a:avLst/>
          </a:prstGeom>
          <a:noFill/>
        </p:spPr>
        <p:txBody>
          <a:bodyPr wrap="square" rtlCol="0">
            <a:spAutoFit/>
          </a:bodyPr>
          <a:lstStyle/>
          <a:p>
            <a:r>
              <a:rPr lang="en-US" sz="2800" b="1" u="sng" dirty="0" smtClean="0"/>
              <a:t>Cellular component</a:t>
            </a:r>
          </a:p>
        </p:txBody>
      </p:sp>
    </p:spTree>
    <p:extLst>
      <p:ext uri="{BB962C8B-B14F-4D97-AF65-F5344CB8AC3E}">
        <p14:creationId xmlns:p14="http://schemas.microsoft.com/office/powerpoint/2010/main" val="4053902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7885"/>
          <a:stretch/>
        </p:blipFill>
        <p:spPr>
          <a:xfrm>
            <a:off x="599409" y="4444158"/>
            <a:ext cx="1060489" cy="805882"/>
          </a:xfrm>
          <a:prstGeom prst="rect">
            <a:avLst/>
          </a:prstGeom>
        </p:spPr>
      </p:pic>
      <p:sp>
        <p:nvSpPr>
          <p:cNvPr id="2" name="Title 1"/>
          <p:cNvSpPr>
            <a:spLocks noGrp="1"/>
          </p:cNvSpPr>
          <p:nvPr>
            <p:ph type="title"/>
          </p:nvPr>
        </p:nvSpPr>
        <p:spPr>
          <a:xfrm>
            <a:off x="105229" y="140155"/>
            <a:ext cx="7495049" cy="810532"/>
          </a:xfrm>
        </p:spPr>
        <p:txBody>
          <a:bodyPr>
            <a:normAutofit/>
          </a:bodyPr>
          <a:lstStyle/>
          <a:p>
            <a:r>
              <a:rPr lang="en-US" b="1" dirty="0" smtClean="0"/>
              <a:t>Domains and homology of NIPBL</a:t>
            </a:r>
            <a:endParaRPr lang="en-US"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75" y="3838495"/>
            <a:ext cx="853922" cy="52549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95" y="3057504"/>
            <a:ext cx="629828" cy="629828"/>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15522"/>
          <a:stretch/>
        </p:blipFill>
        <p:spPr>
          <a:xfrm>
            <a:off x="763926" y="4989661"/>
            <a:ext cx="555792" cy="95414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409" y="6104148"/>
            <a:ext cx="884827" cy="62633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975" y="2179088"/>
            <a:ext cx="666068" cy="656910"/>
          </a:xfrm>
          <a:prstGeom prst="rect">
            <a:avLst/>
          </a:prstGeom>
        </p:spPr>
      </p:pic>
      <p:grpSp>
        <p:nvGrpSpPr>
          <p:cNvPr id="19" name="Group 18"/>
          <p:cNvGrpSpPr/>
          <p:nvPr/>
        </p:nvGrpSpPr>
        <p:grpSpPr>
          <a:xfrm>
            <a:off x="763926" y="950687"/>
            <a:ext cx="11122799" cy="5680846"/>
            <a:chOff x="1487173" y="865096"/>
            <a:chExt cx="10342170" cy="5680846"/>
          </a:xfrm>
        </p:grpSpPr>
        <p:sp>
          <p:nvSpPr>
            <p:cNvPr id="4" name="Rounded Rectangle 3"/>
            <p:cNvSpPr/>
            <p:nvPr/>
          </p:nvSpPr>
          <p:spPr>
            <a:xfrm>
              <a:off x="4253578" y="3180833"/>
              <a:ext cx="7575764"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57292" y="5535426"/>
              <a:ext cx="5572051"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63371" y="3962326"/>
              <a:ext cx="6665970"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719305" y="4729175"/>
              <a:ext cx="7110036"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23763" y="6255658"/>
              <a:ext cx="4705580"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8882" t="4905" r="8074" b="18331"/>
            <a:stretch/>
          </p:blipFill>
          <p:spPr>
            <a:xfrm>
              <a:off x="1487173" y="865096"/>
              <a:ext cx="783771" cy="1019663"/>
            </a:xfrm>
            <a:prstGeom prst="rect">
              <a:avLst/>
            </a:prstGeom>
          </p:spPr>
        </p:pic>
        <p:sp>
          <p:nvSpPr>
            <p:cNvPr id="17" name="Rounded Rectangle 16"/>
            <p:cNvSpPr/>
            <p:nvPr/>
          </p:nvSpPr>
          <p:spPr>
            <a:xfrm>
              <a:off x="2590998" y="1189650"/>
              <a:ext cx="9238343"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590999" y="2374582"/>
              <a:ext cx="9238343" cy="2902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0719446" y="3927314"/>
            <a:ext cx="288297" cy="51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762565" y="1149938"/>
            <a:ext cx="103865" cy="5831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719446" y="3180405"/>
            <a:ext cx="288297" cy="5052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713472" y="1145542"/>
            <a:ext cx="314507" cy="6063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719446" y="2300561"/>
            <a:ext cx="288298" cy="5335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93236" y="4626015"/>
            <a:ext cx="314507" cy="5650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209827" y="6282381"/>
            <a:ext cx="86875" cy="47080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814255" y="5538811"/>
            <a:ext cx="104351" cy="4387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796553" y="2326554"/>
            <a:ext cx="103865" cy="5877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728093" y="4669427"/>
            <a:ext cx="68460" cy="58061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814256" y="3863429"/>
            <a:ext cx="104351" cy="5807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814742" y="3087062"/>
            <a:ext cx="103865" cy="5718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076843" y="4707757"/>
            <a:ext cx="45719" cy="4655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713473" y="5475657"/>
            <a:ext cx="314507" cy="5650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707362" y="6253629"/>
            <a:ext cx="45719" cy="4655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934460" y="6188132"/>
            <a:ext cx="314507" cy="5650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10122562" y="741076"/>
            <a:ext cx="647349" cy="34777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30130" y="170496"/>
            <a:ext cx="2179697" cy="584775"/>
          </a:xfrm>
          <a:prstGeom prst="rect">
            <a:avLst/>
          </a:prstGeom>
          <a:noFill/>
        </p:spPr>
        <p:txBody>
          <a:bodyPr wrap="square" rtlCol="0">
            <a:spAutoFit/>
          </a:bodyPr>
          <a:lstStyle/>
          <a:p>
            <a:r>
              <a:rPr lang="en-US" sz="3200" dirty="0" smtClean="0"/>
              <a:t>Nipped-B_C</a:t>
            </a:r>
            <a:endParaRPr lang="en-US" sz="3200" dirty="0"/>
          </a:p>
        </p:txBody>
      </p:sp>
      <p:sp>
        <p:nvSpPr>
          <p:cNvPr id="41" name="TextBox 40"/>
          <p:cNvSpPr txBox="1"/>
          <p:nvPr/>
        </p:nvSpPr>
        <p:spPr>
          <a:xfrm>
            <a:off x="6803528" y="1787778"/>
            <a:ext cx="2453204" cy="584775"/>
          </a:xfrm>
          <a:prstGeom prst="rect">
            <a:avLst/>
          </a:prstGeom>
          <a:noFill/>
        </p:spPr>
        <p:txBody>
          <a:bodyPr wrap="square" rtlCol="0">
            <a:spAutoFit/>
          </a:bodyPr>
          <a:lstStyle/>
          <a:p>
            <a:r>
              <a:rPr lang="en-US" sz="3200" dirty="0" smtClean="0"/>
              <a:t>HEAT repeats </a:t>
            </a:r>
            <a:endParaRPr lang="en-US" sz="3200" dirty="0"/>
          </a:p>
        </p:txBody>
      </p:sp>
      <p:cxnSp>
        <p:nvCxnSpPr>
          <p:cNvPr id="42" name="Straight Arrow Connector 41"/>
          <p:cNvCxnSpPr/>
          <p:nvPr/>
        </p:nvCxnSpPr>
        <p:spPr>
          <a:xfrm flipV="1">
            <a:off x="9168970" y="1795311"/>
            <a:ext cx="559123" cy="26496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39026" y="5993507"/>
            <a:ext cx="2061252" cy="26012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23665" y="5395894"/>
            <a:ext cx="1769487" cy="584775"/>
          </a:xfrm>
          <a:prstGeom prst="rect">
            <a:avLst/>
          </a:prstGeom>
          <a:noFill/>
        </p:spPr>
        <p:txBody>
          <a:bodyPr wrap="square" rtlCol="0">
            <a:spAutoFit/>
          </a:bodyPr>
          <a:lstStyle/>
          <a:p>
            <a:r>
              <a:rPr lang="en-US" sz="3200" dirty="0" smtClean="0"/>
              <a:t>Signaling</a:t>
            </a:r>
            <a:endParaRPr lang="en-US" sz="3200" dirty="0"/>
          </a:p>
        </p:txBody>
      </p:sp>
      <p:cxnSp>
        <p:nvCxnSpPr>
          <p:cNvPr id="49" name="Straight Arrow Connector 48"/>
          <p:cNvCxnSpPr/>
          <p:nvPr/>
        </p:nvCxnSpPr>
        <p:spPr>
          <a:xfrm flipV="1">
            <a:off x="5519350" y="5229075"/>
            <a:ext cx="4507317" cy="224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10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49" y="431826"/>
            <a:ext cx="10515600" cy="1325563"/>
          </a:xfrm>
        </p:spPr>
        <p:txBody>
          <a:bodyPr/>
          <a:lstStyle/>
          <a:p>
            <a:r>
              <a:rPr lang="en-US" b="1" dirty="0" smtClean="0"/>
              <a:t>Modeling CdLS with Zebrafish</a:t>
            </a:r>
            <a:endParaRPr lang="en-US" b="1" dirty="0"/>
          </a:p>
        </p:txBody>
      </p:sp>
      <p:sp>
        <p:nvSpPr>
          <p:cNvPr id="6" name="TextBox 5"/>
          <p:cNvSpPr txBox="1"/>
          <p:nvPr/>
        </p:nvSpPr>
        <p:spPr>
          <a:xfrm>
            <a:off x="9711124" y="197844"/>
            <a:ext cx="4071770" cy="646331"/>
          </a:xfrm>
          <a:prstGeom prst="rect">
            <a:avLst/>
          </a:prstGeom>
          <a:noFill/>
        </p:spPr>
        <p:txBody>
          <a:bodyPr wrap="square" rtlCol="0">
            <a:spAutoFit/>
          </a:bodyPr>
          <a:lstStyle/>
          <a:p>
            <a:r>
              <a:rPr lang="en-US" dirty="0" smtClean="0"/>
              <a:t>Spoiler alert!</a:t>
            </a:r>
          </a:p>
          <a:p>
            <a:r>
              <a:rPr lang="en-US" dirty="0" smtClean="0"/>
              <a:t>Chemical libraries ahead!</a:t>
            </a:r>
            <a:endParaRPr lang="en-US" dirty="0"/>
          </a:p>
        </p:txBody>
      </p:sp>
      <p:grpSp>
        <p:nvGrpSpPr>
          <p:cNvPr id="7" name="Group 6"/>
          <p:cNvGrpSpPr/>
          <p:nvPr/>
        </p:nvGrpSpPr>
        <p:grpSpPr>
          <a:xfrm>
            <a:off x="4567145" y="2706478"/>
            <a:ext cx="5792417" cy="1611405"/>
            <a:chOff x="8914174" y="4622481"/>
            <a:chExt cx="5792417" cy="161140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105" y="4962289"/>
              <a:ext cx="1514486" cy="12715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174" y="4622481"/>
              <a:ext cx="1552586" cy="1538299"/>
            </a:xfrm>
            <a:prstGeom prst="rect">
              <a:avLst/>
            </a:prstGeom>
          </p:spPr>
        </p:pic>
      </p:grpSp>
      <p:grpSp>
        <p:nvGrpSpPr>
          <p:cNvPr id="12" name="Group 11"/>
          <p:cNvGrpSpPr/>
          <p:nvPr/>
        </p:nvGrpSpPr>
        <p:grpSpPr>
          <a:xfrm>
            <a:off x="3318391" y="4539318"/>
            <a:ext cx="8188942" cy="1209684"/>
            <a:chOff x="3173248" y="3833170"/>
            <a:chExt cx="8188942" cy="1209684"/>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2338"/>
            <a:stretch/>
          </p:blipFill>
          <p:spPr>
            <a:xfrm>
              <a:off x="3173248" y="3833170"/>
              <a:ext cx="3790752" cy="120968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2162" y="3833170"/>
              <a:ext cx="3810028" cy="1204921"/>
            </a:xfrm>
            <a:prstGeom prst="rect">
              <a:avLst/>
            </a:prstGeom>
          </p:spPr>
        </p:pic>
      </p:grpSp>
      <p:sp>
        <p:nvSpPr>
          <p:cNvPr id="13" name="TextBox 12"/>
          <p:cNvSpPr txBox="1"/>
          <p:nvPr/>
        </p:nvSpPr>
        <p:spPr>
          <a:xfrm>
            <a:off x="467649" y="3053597"/>
            <a:ext cx="3583380" cy="1077218"/>
          </a:xfrm>
          <a:prstGeom prst="rect">
            <a:avLst/>
          </a:prstGeom>
          <a:noFill/>
        </p:spPr>
        <p:txBody>
          <a:bodyPr wrap="square" rtlCol="0">
            <a:spAutoFit/>
          </a:bodyPr>
          <a:lstStyle/>
          <a:p>
            <a:r>
              <a:rPr lang="en-US" sz="3200" dirty="0" smtClean="0"/>
              <a:t>Heart, 32 hours post </a:t>
            </a:r>
          </a:p>
          <a:p>
            <a:r>
              <a:rPr lang="en-US" sz="3200" dirty="0"/>
              <a:t>f</a:t>
            </a:r>
            <a:r>
              <a:rPr lang="en-US" sz="3200" dirty="0" smtClean="0"/>
              <a:t>ertilization (hpf)</a:t>
            </a:r>
            <a:endParaRPr lang="en-US" sz="3200" dirty="0"/>
          </a:p>
        </p:txBody>
      </p:sp>
      <p:sp>
        <p:nvSpPr>
          <p:cNvPr id="14" name="TextBox 13"/>
          <p:cNvSpPr txBox="1"/>
          <p:nvPr/>
        </p:nvSpPr>
        <p:spPr>
          <a:xfrm>
            <a:off x="270058" y="4849390"/>
            <a:ext cx="2865028" cy="584775"/>
          </a:xfrm>
          <a:prstGeom prst="rect">
            <a:avLst/>
          </a:prstGeom>
          <a:noFill/>
        </p:spPr>
        <p:txBody>
          <a:bodyPr wrap="square" rtlCol="0">
            <a:spAutoFit/>
          </a:bodyPr>
          <a:lstStyle/>
          <a:p>
            <a:r>
              <a:rPr lang="en-US" sz="3200" dirty="0" smtClean="0"/>
              <a:t>Zebrafish 52 hpf</a:t>
            </a:r>
            <a:endParaRPr lang="en-US" sz="3200" dirty="0"/>
          </a:p>
        </p:txBody>
      </p:sp>
      <p:sp>
        <p:nvSpPr>
          <p:cNvPr id="15" name="TextBox 14"/>
          <p:cNvSpPr txBox="1"/>
          <p:nvPr/>
        </p:nvSpPr>
        <p:spPr>
          <a:xfrm>
            <a:off x="4051029" y="2228783"/>
            <a:ext cx="2930342" cy="584775"/>
          </a:xfrm>
          <a:prstGeom prst="rect">
            <a:avLst/>
          </a:prstGeom>
          <a:noFill/>
        </p:spPr>
        <p:txBody>
          <a:bodyPr wrap="square" rtlCol="0">
            <a:spAutoFit/>
          </a:bodyPr>
          <a:lstStyle/>
          <a:p>
            <a:r>
              <a:rPr lang="en-US" sz="3200" dirty="0" smtClean="0"/>
              <a:t>Wild type (WT)</a:t>
            </a:r>
            <a:endParaRPr lang="en-US" sz="3200" dirty="0"/>
          </a:p>
        </p:txBody>
      </p:sp>
      <p:sp>
        <p:nvSpPr>
          <p:cNvPr id="16" name="TextBox 15"/>
          <p:cNvSpPr txBox="1"/>
          <p:nvPr/>
        </p:nvSpPr>
        <p:spPr>
          <a:xfrm>
            <a:off x="8845076" y="2228363"/>
            <a:ext cx="2351314" cy="584775"/>
          </a:xfrm>
          <a:prstGeom prst="rect">
            <a:avLst/>
          </a:prstGeom>
          <a:noFill/>
        </p:spPr>
        <p:txBody>
          <a:bodyPr wrap="square" rtlCol="0">
            <a:spAutoFit/>
          </a:bodyPr>
          <a:lstStyle/>
          <a:p>
            <a:r>
              <a:rPr lang="en-US" sz="3200" dirty="0" smtClean="0"/>
              <a:t>Mutant </a:t>
            </a:r>
            <a:endParaRPr lang="en-US" sz="3200" dirty="0"/>
          </a:p>
        </p:txBody>
      </p:sp>
      <p:cxnSp>
        <p:nvCxnSpPr>
          <p:cNvPr id="20" name="Straight Arrow Connector 19"/>
          <p:cNvCxnSpPr/>
          <p:nvPr/>
        </p:nvCxnSpPr>
        <p:spPr>
          <a:xfrm flipV="1">
            <a:off x="7697305" y="5434166"/>
            <a:ext cx="648409" cy="70537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75586" y="6043543"/>
            <a:ext cx="1121719" cy="584775"/>
          </a:xfrm>
          <a:prstGeom prst="rect">
            <a:avLst/>
          </a:prstGeom>
          <a:noFill/>
        </p:spPr>
        <p:txBody>
          <a:bodyPr wrap="square" rtlCol="0">
            <a:spAutoFit/>
          </a:bodyPr>
          <a:lstStyle/>
          <a:p>
            <a:r>
              <a:rPr lang="en-US" sz="3200" dirty="0" smtClean="0"/>
              <a:t>Heart</a:t>
            </a:r>
            <a:endParaRPr lang="en-US" sz="3200" dirty="0"/>
          </a:p>
        </p:txBody>
      </p:sp>
      <p:sp>
        <p:nvSpPr>
          <p:cNvPr id="24" name="Rectangle 23"/>
          <p:cNvSpPr/>
          <p:nvPr/>
        </p:nvSpPr>
        <p:spPr>
          <a:xfrm>
            <a:off x="148754" y="4428448"/>
            <a:ext cx="11941954" cy="2383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567145" y="4246852"/>
            <a:ext cx="3016938" cy="276999"/>
          </a:xfrm>
          <a:prstGeom prst="rect">
            <a:avLst/>
          </a:prstGeom>
          <a:noFill/>
        </p:spPr>
        <p:txBody>
          <a:bodyPr wrap="square" rtlCol="0">
            <a:spAutoFit/>
          </a:bodyPr>
          <a:lstStyle/>
          <a:p>
            <a:r>
              <a:rPr lang="en-US" sz="1200" dirty="0" smtClean="0"/>
              <a:t>Figure 3, (A). [3]</a:t>
            </a:r>
            <a:endParaRPr lang="en-US" sz="1200" dirty="0"/>
          </a:p>
        </p:txBody>
      </p:sp>
      <p:sp>
        <p:nvSpPr>
          <p:cNvPr id="27" name="TextBox 26"/>
          <p:cNvSpPr txBox="1"/>
          <p:nvPr/>
        </p:nvSpPr>
        <p:spPr>
          <a:xfrm>
            <a:off x="9257075" y="4262319"/>
            <a:ext cx="3016938" cy="276999"/>
          </a:xfrm>
          <a:prstGeom prst="rect">
            <a:avLst/>
          </a:prstGeom>
          <a:noFill/>
        </p:spPr>
        <p:txBody>
          <a:bodyPr wrap="square" rtlCol="0">
            <a:spAutoFit/>
          </a:bodyPr>
          <a:lstStyle/>
          <a:p>
            <a:r>
              <a:rPr lang="en-US" sz="1200" dirty="0" smtClean="0"/>
              <a:t>Figure 3, (A). [3]</a:t>
            </a:r>
            <a:endParaRPr lang="en-US" sz="1200" dirty="0"/>
          </a:p>
        </p:txBody>
      </p:sp>
      <p:sp>
        <p:nvSpPr>
          <p:cNvPr id="28" name="Rectangle 27"/>
          <p:cNvSpPr/>
          <p:nvPr/>
        </p:nvSpPr>
        <p:spPr>
          <a:xfrm>
            <a:off x="661107" y="6383254"/>
            <a:ext cx="11828958" cy="461665"/>
          </a:xfrm>
          <a:prstGeom prst="rect">
            <a:avLst/>
          </a:prstGeom>
        </p:spPr>
        <p:txBody>
          <a:bodyPr wrap="square">
            <a:spAutoFit/>
          </a:bodyPr>
          <a:lstStyle/>
          <a:p>
            <a:r>
              <a:rPr lang="en-US" sz="1200" dirty="0"/>
              <a:t>3</a:t>
            </a:r>
            <a:r>
              <a:rPr lang="en-US" sz="1200" dirty="0" smtClean="0"/>
              <a:t>.) Muto</a:t>
            </a:r>
            <a:r>
              <a:rPr lang="en-US" sz="1200" dirty="0"/>
              <a:t>, A., Calof, A. L., Lander, A. D., &amp; Schilling, T. F. (2011). Multifactorial Origins of Heart and Gut Defects in </a:t>
            </a:r>
            <a:r>
              <a:rPr lang="en-US" sz="1200" dirty="0" err="1"/>
              <a:t>nipbl</a:t>
            </a:r>
            <a:r>
              <a:rPr lang="en-US" sz="1200" dirty="0"/>
              <a:t>-Deficient Zebrafish, a Model of Cornelia de Lange Syndrome [Abstract]. </a:t>
            </a:r>
            <a:r>
              <a:rPr lang="en-US" sz="1200" i="1" dirty="0"/>
              <a:t>PLoS Biology,9</a:t>
            </a:r>
            <a:r>
              <a:rPr lang="en-US" sz="1200" dirty="0"/>
              <a:t>(10). doi:10.1371/journal.pbio.1001181</a:t>
            </a:r>
          </a:p>
        </p:txBody>
      </p:sp>
    </p:spTree>
    <p:extLst>
      <p:ext uri="{BB962C8B-B14F-4D97-AF65-F5344CB8AC3E}">
        <p14:creationId xmlns:p14="http://schemas.microsoft.com/office/powerpoint/2010/main" val="339047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28" y="676282"/>
            <a:ext cx="10515600" cy="1325563"/>
          </a:xfrm>
        </p:spPr>
        <p:txBody>
          <a:bodyPr/>
          <a:lstStyle/>
          <a:p>
            <a:r>
              <a:rPr lang="en-US" b="1" dirty="0" smtClean="0"/>
              <a:t>Modeling CdLS with Zebrafish</a:t>
            </a:r>
            <a:endParaRPr lang="en-US" b="1" dirty="0"/>
          </a:p>
        </p:txBody>
      </p:sp>
      <p:sp>
        <p:nvSpPr>
          <p:cNvPr id="6" name="TextBox 5"/>
          <p:cNvSpPr txBox="1"/>
          <p:nvPr/>
        </p:nvSpPr>
        <p:spPr>
          <a:xfrm>
            <a:off x="9711124" y="197844"/>
            <a:ext cx="4071770" cy="646331"/>
          </a:xfrm>
          <a:prstGeom prst="rect">
            <a:avLst/>
          </a:prstGeom>
          <a:noFill/>
        </p:spPr>
        <p:txBody>
          <a:bodyPr wrap="square" rtlCol="0">
            <a:spAutoFit/>
          </a:bodyPr>
          <a:lstStyle/>
          <a:p>
            <a:r>
              <a:rPr lang="en-US" dirty="0" smtClean="0"/>
              <a:t>Spoiler alert!</a:t>
            </a:r>
          </a:p>
          <a:p>
            <a:r>
              <a:rPr lang="en-US" dirty="0" smtClean="0"/>
              <a:t>Chemical libraries ahead!</a:t>
            </a:r>
            <a:endParaRPr lang="en-US" dirty="0"/>
          </a:p>
        </p:txBody>
      </p:sp>
      <p:grpSp>
        <p:nvGrpSpPr>
          <p:cNvPr id="7" name="Group 6"/>
          <p:cNvGrpSpPr/>
          <p:nvPr/>
        </p:nvGrpSpPr>
        <p:grpSpPr>
          <a:xfrm>
            <a:off x="4567145" y="2706478"/>
            <a:ext cx="5792417" cy="1621569"/>
            <a:chOff x="8914174" y="4622481"/>
            <a:chExt cx="5792417" cy="162156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105" y="4972453"/>
              <a:ext cx="1514486" cy="12715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174" y="4622481"/>
              <a:ext cx="1552586" cy="1538299"/>
            </a:xfrm>
            <a:prstGeom prst="rect">
              <a:avLst/>
            </a:prstGeom>
          </p:spPr>
        </p:pic>
      </p:grpSp>
      <p:grpSp>
        <p:nvGrpSpPr>
          <p:cNvPr id="12" name="Group 11"/>
          <p:cNvGrpSpPr/>
          <p:nvPr/>
        </p:nvGrpSpPr>
        <p:grpSpPr>
          <a:xfrm>
            <a:off x="3318391" y="4539318"/>
            <a:ext cx="8188942" cy="1209684"/>
            <a:chOff x="3173248" y="3833170"/>
            <a:chExt cx="8188942" cy="1209684"/>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2338"/>
            <a:stretch/>
          </p:blipFill>
          <p:spPr>
            <a:xfrm>
              <a:off x="3173248" y="3833170"/>
              <a:ext cx="3790752" cy="120968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2162" y="3833170"/>
              <a:ext cx="3810028" cy="1204921"/>
            </a:xfrm>
            <a:prstGeom prst="rect">
              <a:avLst/>
            </a:prstGeom>
          </p:spPr>
        </p:pic>
      </p:grpSp>
      <p:sp>
        <p:nvSpPr>
          <p:cNvPr id="13" name="TextBox 12"/>
          <p:cNvSpPr txBox="1"/>
          <p:nvPr/>
        </p:nvSpPr>
        <p:spPr>
          <a:xfrm>
            <a:off x="467649" y="3029809"/>
            <a:ext cx="3583380" cy="954107"/>
          </a:xfrm>
          <a:prstGeom prst="rect">
            <a:avLst/>
          </a:prstGeom>
          <a:noFill/>
        </p:spPr>
        <p:txBody>
          <a:bodyPr wrap="square" rtlCol="0">
            <a:spAutoFit/>
          </a:bodyPr>
          <a:lstStyle/>
          <a:p>
            <a:r>
              <a:rPr lang="en-US" sz="2800" dirty="0" smtClean="0"/>
              <a:t>Heart, 32 hours post </a:t>
            </a:r>
          </a:p>
          <a:p>
            <a:r>
              <a:rPr lang="en-US" sz="2800" dirty="0"/>
              <a:t>f</a:t>
            </a:r>
            <a:r>
              <a:rPr lang="en-US" sz="2800" dirty="0" smtClean="0"/>
              <a:t>ertilization </a:t>
            </a:r>
            <a:r>
              <a:rPr lang="en-US" sz="2800" dirty="0" smtClean="0"/>
              <a:t>(hpf)</a:t>
            </a:r>
            <a:endParaRPr lang="en-US" sz="2800" dirty="0"/>
          </a:p>
        </p:txBody>
      </p:sp>
      <p:sp>
        <p:nvSpPr>
          <p:cNvPr id="14" name="TextBox 13"/>
          <p:cNvSpPr txBox="1"/>
          <p:nvPr/>
        </p:nvSpPr>
        <p:spPr>
          <a:xfrm>
            <a:off x="467649" y="4761851"/>
            <a:ext cx="2865028" cy="523220"/>
          </a:xfrm>
          <a:prstGeom prst="rect">
            <a:avLst/>
          </a:prstGeom>
          <a:noFill/>
        </p:spPr>
        <p:txBody>
          <a:bodyPr wrap="square" rtlCol="0">
            <a:spAutoFit/>
          </a:bodyPr>
          <a:lstStyle/>
          <a:p>
            <a:r>
              <a:rPr lang="en-US" sz="2800" dirty="0" smtClean="0"/>
              <a:t>Zebrafish 52 hpf</a:t>
            </a:r>
            <a:endParaRPr lang="en-US" sz="2800" dirty="0"/>
          </a:p>
        </p:txBody>
      </p:sp>
      <p:sp>
        <p:nvSpPr>
          <p:cNvPr id="15" name="TextBox 14"/>
          <p:cNvSpPr txBox="1"/>
          <p:nvPr/>
        </p:nvSpPr>
        <p:spPr>
          <a:xfrm>
            <a:off x="4417685" y="2252063"/>
            <a:ext cx="1851505" cy="584775"/>
          </a:xfrm>
          <a:prstGeom prst="rect">
            <a:avLst/>
          </a:prstGeom>
          <a:noFill/>
        </p:spPr>
        <p:txBody>
          <a:bodyPr wrap="square" rtlCol="0">
            <a:spAutoFit/>
          </a:bodyPr>
          <a:lstStyle/>
          <a:p>
            <a:r>
              <a:rPr lang="en-US" sz="3200" dirty="0" smtClean="0"/>
              <a:t>Wild </a:t>
            </a:r>
            <a:r>
              <a:rPr lang="en-US" sz="3200" dirty="0" smtClean="0"/>
              <a:t>type</a:t>
            </a:r>
            <a:endParaRPr lang="en-US" sz="3200" dirty="0"/>
          </a:p>
        </p:txBody>
      </p:sp>
      <p:sp>
        <p:nvSpPr>
          <p:cNvPr id="16" name="TextBox 15"/>
          <p:cNvSpPr txBox="1"/>
          <p:nvPr/>
        </p:nvSpPr>
        <p:spPr>
          <a:xfrm>
            <a:off x="8845076" y="2228363"/>
            <a:ext cx="2351314" cy="584775"/>
          </a:xfrm>
          <a:prstGeom prst="rect">
            <a:avLst/>
          </a:prstGeom>
          <a:noFill/>
        </p:spPr>
        <p:txBody>
          <a:bodyPr wrap="square" rtlCol="0">
            <a:spAutoFit/>
          </a:bodyPr>
          <a:lstStyle/>
          <a:p>
            <a:r>
              <a:rPr lang="en-US" sz="3200" dirty="0" smtClean="0"/>
              <a:t>Mutant </a:t>
            </a:r>
            <a:endParaRPr lang="en-US" sz="3200" dirty="0"/>
          </a:p>
        </p:txBody>
      </p:sp>
      <p:cxnSp>
        <p:nvCxnSpPr>
          <p:cNvPr id="20" name="Straight Arrow Connector 19"/>
          <p:cNvCxnSpPr/>
          <p:nvPr/>
        </p:nvCxnSpPr>
        <p:spPr>
          <a:xfrm flipV="1">
            <a:off x="6981371" y="5431646"/>
            <a:ext cx="1439870" cy="60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15090" y="5850800"/>
            <a:ext cx="1121719" cy="584775"/>
          </a:xfrm>
          <a:prstGeom prst="rect">
            <a:avLst/>
          </a:prstGeom>
          <a:noFill/>
        </p:spPr>
        <p:txBody>
          <a:bodyPr wrap="square" rtlCol="0">
            <a:spAutoFit/>
          </a:bodyPr>
          <a:lstStyle/>
          <a:p>
            <a:r>
              <a:rPr lang="en-US" sz="3200" dirty="0" smtClean="0"/>
              <a:t>Heart</a:t>
            </a:r>
            <a:endParaRPr lang="en-US" sz="3200" dirty="0"/>
          </a:p>
        </p:txBody>
      </p:sp>
      <p:sp>
        <p:nvSpPr>
          <p:cNvPr id="4" name="TextBox 3"/>
          <p:cNvSpPr txBox="1"/>
          <p:nvPr/>
        </p:nvSpPr>
        <p:spPr>
          <a:xfrm>
            <a:off x="3185839" y="5812908"/>
            <a:ext cx="3016938" cy="276999"/>
          </a:xfrm>
          <a:prstGeom prst="rect">
            <a:avLst/>
          </a:prstGeom>
          <a:noFill/>
        </p:spPr>
        <p:txBody>
          <a:bodyPr wrap="square" rtlCol="0">
            <a:spAutoFit/>
          </a:bodyPr>
          <a:lstStyle/>
          <a:p>
            <a:r>
              <a:rPr lang="en-US" sz="1200" dirty="0" smtClean="0"/>
              <a:t>Figure 2, (C). [3]</a:t>
            </a:r>
            <a:endParaRPr lang="en-US" sz="1200" dirty="0"/>
          </a:p>
        </p:txBody>
      </p:sp>
      <p:sp>
        <p:nvSpPr>
          <p:cNvPr id="21" name="TextBox 20"/>
          <p:cNvSpPr txBox="1"/>
          <p:nvPr/>
        </p:nvSpPr>
        <p:spPr>
          <a:xfrm>
            <a:off x="10288378" y="5744239"/>
            <a:ext cx="1218955" cy="276999"/>
          </a:xfrm>
          <a:prstGeom prst="rect">
            <a:avLst/>
          </a:prstGeom>
          <a:noFill/>
        </p:spPr>
        <p:txBody>
          <a:bodyPr wrap="square" rtlCol="0">
            <a:spAutoFit/>
          </a:bodyPr>
          <a:lstStyle/>
          <a:p>
            <a:r>
              <a:rPr lang="en-US" sz="1200" dirty="0" smtClean="0"/>
              <a:t>Figure 2, (C). [3]</a:t>
            </a:r>
            <a:endParaRPr lang="en-US" sz="1200" dirty="0"/>
          </a:p>
        </p:txBody>
      </p:sp>
      <p:sp>
        <p:nvSpPr>
          <p:cNvPr id="22" name="TextBox 21"/>
          <p:cNvSpPr txBox="1"/>
          <p:nvPr/>
        </p:nvSpPr>
        <p:spPr>
          <a:xfrm>
            <a:off x="4567145" y="4246852"/>
            <a:ext cx="3016938" cy="276999"/>
          </a:xfrm>
          <a:prstGeom prst="rect">
            <a:avLst/>
          </a:prstGeom>
          <a:noFill/>
        </p:spPr>
        <p:txBody>
          <a:bodyPr wrap="square" rtlCol="0">
            <a:spAutoFit/>
          </a:bodyPr>
          <a:lstStyle/>
          <a:p>
            <a:r>
              <a:rPr lang="en-US" sz="1200" dirty="0" smtClean="0"/>
              <a:t>Figure 3, (A). [3]</a:t>
            </a:r>
            <a:endParaRPr lang="en-US" sz="1200" dirty="0"/>
          </a:p>
        </p:txBody>
      </p:sp>
      <p:sp>
        <p:nvSpPr>
          <p:cNvPr id="24" name="TextBox 23"/>
          <p:cNvSpPr txBox="1"/>
          <p:nvPr/>
        </p:nvSpPr>
        <p:spPr>
          <a:xfrm>
            <a:off x="9262025" y="4294360"/>
            <a:ext cx="1305022" cy="276999"/>
          </a:xfrm>
          <a:prstGeom prst="rect">
            <a:avLst/>
          </a:prstGeom>
          <a:noFill/>
        </p:spPr>
        <p:txBody>
          <a:bodyPr wrap="square" rtlCol="0">
            <a:spAutoFit/>
          </a:bodyPr>
          <a:lstStyle/>
          <a:p>
            <a:r>
              <a:rPr lang="en-US" sz="1200" dirty="0" smtClean="0"/>
              <a:t>Figure 3, (A). [3]</a:t>
            </a:r>
            <a:endParaRPr lang="en-US" sz="1200" dirty="0"/>
          </a:p>
        </p:txBody>
      </p:sp>
      <p:sp>
        <p:nvSpPr>
          <p:cNvPr id="17" name="Rectangle 16"/>
          <p:cNvSpPr/>
          <p:nvPr/>
        </p:nvSpPr>
        <p:spPr>
          <a:xfrm>
            <a:off x="661107" y="6383254"/>
            <a:ext cx="11828958" cy="461665"/>
          </a:xfrm>
          <a:prstGeom prst="rect">
            <a:avLst/>
          </a:prstGeom>
        </p:spPr>
        <p:txBody>
          <a:bodyPr wrap="square">
            <a:spAutoFit/>
          </a:bodyPr>
          <a:lstStyle/>
          <a:p>
            <a:r>
              <a:rPr lang="en-US" sz="1200" dirty="0"/>
              <a:t>3</a:t>
            </a:r>
            <a:r>
              <a:rPr lang="en-US" sz="1200" dirty="0" smtClean="0"/>
              <a:t>.) Muto</a:t>
            </a:r>
            <a:r>
              <a:rPr lang="en-US" sz="1200" dirty="0"/>
              <a:t>, A., Calof, A. L., Lander, A. D., &amp; Schilling, T. F. (2011). Multifactorial Origins of Heart and Gut Defects in nipbl-Deficient Zebrafish, a Model of Cornelia de Lange Syndrome [Abstract]. </a:t>
            </a:r>
            <a:r>
              <a:rPr lang="en-US" sz="1200" i="1" dirty="0"/>
              <a:t>PLoS Biology,9</a:t>
            </a:r>
            <a:r>
              <a:rPr lang="en-US" sz="1200" dirty="0"/>
              <a:t>(10). doi:10.1371/journal.pbio.1001181</a:t>
            </a:r>
          </a:p>
        </p:txBody>
      </p:sp>
      <p:cxnSp>
        <p:nvCxnSpPr>
          <p:cNvPr id="25" name="Straight Arrow Connector 24"/>
          <p:cNvCxnSpPr/>
          <p:nvPr/>
        </p:nvCxnSpPr>
        <p:spPr>
          <a:xfrm flipH="1" flipV="1">
            <a:off x="4051029" y="5506715"/>
            <a:ext cx="1519499" cy="4835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666890" y="3664494"/>
            <a:ext cx="602300" cy="3046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07635" y="3386793"/>
            <a:ext cx="1412684" cy="338554"/>
          </a:xfrm>
          <a:prstGeom prst="rect">
            <a:avLst/>
          </a:prstGeom>
          <a:noFill/>
        </p:spPr>
        <p:txBody>
          <a:bodyPr wrap="square" rtlCol="0">
            <a:spAutoFit/>
          </a:bodyPr>
          <a:lstStyle/>
          <a:p>
            <a:r>
              <a:rPr lang="en-US" sz="1600" dirty="0" smtClean="0"/>
              <a:t>Heart tube</a:t>
            </a:r>
            <a:endParaRPr lang="en-US" sz="1600" dirty="0"/>
          </a:p>
        </p:txBody>
      </p:sp>
      <p:sp>
        <p:nvSpPr>
          <p:cNvPr id="38" name="TextBox 37"/>
          <p:cNvSpPr txBox="1"/>
          <p:nvPr/>
        </p:nvSpPr>
        <p:spPr>
          <a:xfrm>
            <a:off x="7224907" y="3000503"/>
            <a:ext cx="1412684" cy="338554"/>
          </a:xfrm>
          <a:prstGeom prst="rect">
            <a:avLst/>
          </a:prstGeom>
          <a:noFill/>
        </p:spPr>
        <p:txBody>
          <a:bodyPr wrap="square" rtlCol="0">
            <a:spAutoFit/>
          </a:bodyPr>
          <a:lstStyle/>
          <a:p>
            <a:r>
              <a:rPr lang="en-US" sz="1600" dirty="0" smtClean="0"/>
              <a:t>Cardia bifida</a:t>
            </a:r>
            <a:endParaRPr lang="en-US" sz="1600" dirty="0"/>
          </a:p>
        </p:txBody>
      </p:sp>
      <p:cxnSp>
        <p:nvCxnSpPr>
          <p:cNvPr id="39" name="Straight Arrow Connector 38"/>
          <p:cNvCxnSpPr/>
          <p:nvPr/>
        </p:nvCxnSpPr>
        <p:spPr>
          <a:xfrm>
            <a:off x="8449905" y="3189396"/>
            <a:ext cx="395171" cy="12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52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10" y="375884"/>
            <a:ext cx="3918354" cy="726775"/>
          </a:xfrm>
        </p:spPr>
        <p:txBody>
          <a:bodyPr>
            <a:normAutofit/>
          </a:bodyPr>
          <a:lstStyle/>
          <a:p>
            <a:r>
              <a:rPr lang="en-US" sz="4000" u="sng" dirty="0" smtClean="0"/>
              <a:t>Gap in knowledge</a:t>
            </a:r>
            <a:endParaRPr lang="en-US" sz="4000" u="sng" dirty="0"/>
          </a:p>
        </p:txBody>
      </p:sp>
      <p:sp>
        <p:nvSpPr>
          <p:cNvPr id="4" name="TextBox 3"/>
          <p:cNvSpPr txBox="1"/>
          <p:nvPr/>
        </p:nvSpPr>
        <p:spPr>
          <a:xfrm>
            <a:off x="1707776" y="1102659"/>
            <a:ext cx="7051638" cy="584775"/>
          </a:xfrm>
          <a:prstGeom prst="rect">
            <a:avLst/>
          </a:prstGeom>
          <a:noFill/>
        </p:spPr>
        <p:txBody>
          <a:bodyPr wrap="square" rtlCol="0">
            <a:spAutoFit/>
          </a:bodyPr>
          <a:lstStyle/>
          <a:p>
            <a:r>
              <a:rPr lang="en-US" sz="3200" dirty="0" smtClean="0"/>
              <a:t>How NIPBL mediates heart development.</a:t>
            </a:r>
            <a:endParaRPr lang="en-US" sz="3200" dirty="0"/>
          </a:p>
        </p:txBody>
      </p:sp>
      <p:sp>
        <p:nvSpPr>
          <p:cNvPr id="5" name="Rectangle 4"/>
          <p:cNvSpPr/>
          <p:nvPr/>
        </p:nvSpPr>
        <p:spPr>
          <a:xfrm>
            <a:off x="973567" y="279065"/>
            <a:ext cx="8520057" cy="15697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679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61" y="369747"/>
            <a:ext cx="3918354" cy="726775"/>
          </a:xfrm>
        </p:spPr>
        <p:txBody>
          <a:bodyPr>
            <a:normAutofit/>
          </a:bodyPr>
          <a:lstStyle/>
          <a:p>
            <a:r>
              <a:rPr lang="en-US" sz="4000" u="sng" dirty="0" smtClean="0"/>
              <a:t>Gap in knowledge</a:t>
            </a:r>
            <a:endParaRPr lang="en-US" sz="4000" u="sng" dirty="0"/>
          </a:p>
        </p:txBody>
      </p:sp>
      <p:sp>
        <p:nvSpPr>
          <p:cNvPr id="4" name="TextBox 3"/>
          <p:cNvSpPr txBox="1"/>
          <p:nvPr/>
        </p:nvSpPr>
        <p:spPr>
          <a:xfrm>
            <a:off x="1681450" y="1058930"/>
            <a:ext cx="7051638" cy="584775"/>
          </a:xfrm>
          <a:prstGeom prst="rect">
            <a:avLst/>
          </a:prstGeom>
          <a:noFill/>
        </p:spPr>
        <p:txBody>
          <a:bodyPr wrap="square" rtlCol="0">
            <a:spAutoFit/>
          </a:bodyPr>
          <a:lstStyle/>
          <a:p>
            <a:r>
              <a:rPr lang="en-US" sz="3200" dirty="0" smtClean="0"/>
              <a:t>How NIPBL mediates heart development.</a:t>
            </a:r>
            <a:endParaRPr lang="en-US" sz="3200" dirty="0"/>
          </a:p>
        </p:txBody>
      </p:sp>
      <p:sp>
        <p:nvSpPr>
          <p:cNvPr id="7" name="Title 1"/>
          <p:cNvSpPr txBox="1">
            <a:spLocks/>
          </p:cNvSpPr>
          <p:nvPr/>
        </p:nvSpPr>
        <p:spPr>
          <a:xfrm>
            <a:off x="1243195" y="2650560"/>
            <a:ext cx="3918354" cy="726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smtClean="0"/>
              <a:t>Research goal</a:t>
            </a:r>
            <a:endParaRPr lang="en-US" sz="4000" u="sng" dirty="0"/>
          </a:p>
        </p:txBody>
      </p:sp>
      <p:sp>
        <p:nvSpPr>
          <p:cNvPr id="8" name="TextBox 7"/>
          <p:cNvSpPr txBox="1"/>
          <p:nvPr/>
        </p:nvSpPr>
        <p:spPr>
          <a:xfrm>
            <a:off x="1846072" y="3225148"/>
            <a:ext cx="7051638" cy="1493358"/>
          </a:xfrm>
          <a:prstGeom prst="rect">
            <a:avLst/>
          </a:prstGeom>
          <a:noFill/>
        </p:spPr>
        <p:txBody>
          <a:bodyPr wrap="square" rtlCol="0">
            <a:spAutoFit/>
          </a:bodyPr>
          <a:lstStyle/>
          <a:p>
            <a:pPr>
              <a:lnSpc>
                <a:spcPct val="150000"/>
              </a:lnSpc>
            </a:pPr>
            <a:r>
              <a:rPr lang="en-US" sz="3200" dirty="0" smtClean="0"/>
              <a:t>Characterize the amino </a:t>
            </a:r>
            <a:r>
              <a:rPr lang="en-US" sz="3200" dirty="0"/>
              <a:t>acids in NIPBL </a:t>
            </a:r>
            <a:r>
              <a:rPr lang="en-US" sz="3200" dirty="0" smtClean="0"/>
              <a:t>that are critical </a:t>
            </a:r>
            <a:r>
              <a:rPr lang="en-US" sz="3200" dirty="0"/>
              <a:t>to heart </a:t>
            </a:r>
            <a:r>
              <a:rPr lang="en-US" sz="3200" dirty="0" smtClean="0"/>
              <a:t>development.</a:t>
            </a:r>
            <a:endParaRPr lang="en-US" sz="3200" dirty="0"/>
          </a:p>
        </p:txBody>
      </p:sp>
      <p:sp>
        <p:nvSpPr>
          <p:cNvPr id="9" name="Rectangle 8"/>
          <p:cNvSpPr/>
          <p:nvPr/>
        </p:nvSpPr>
        <p:spPr>
          <a:xfrm>
            <a:off x="992961" y="2607529"/>
            <a:ext cx="8520057" cy="31370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8709</TotalTime>
  <Words>1197</Words>
  <Application>Microsoft Office PowerPoint</Application>
  <PresentationFormat>Widescreen</PresentationFormat>
  <Paragraphs>388</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Cornelia de Lange Syndrome (CdLS) and Nipped B-like protein (NIPBL)</vt:lpstr>
      <vt:lpstr>What is Cornelia de Lange Syndrome?</vt:lpstr>
      <vt:lpstr>What is a cohesinopathy?</vt:lpstr>
      <vt:lpstr>Nipped B-like protein (NIPBL)</vt:lpstr>
      <vt:lpstr>Domains and homology of NIPBL</vt:lpstr>
      <vt:lpstr>Modeling CdLS with Zebrafish</vt:lpstr>
      <vt:lpstr>Modeling CdLS with Zebrafish</vt:lpstr>
      <vt:lpstr>Gap in knowledge</vt:lpstr>
      <vt:lpstr>Gap in knowledge</vt:lpstr>
      <vt:lpstr>Aim 1: Determine NIPBL amino acids critical to heart development  </vt:lpstr>
      <vt:lpstr>Aligned simple and complex hearts</vt:lpstr>
      <vt:lpstr>PowerPoint Presentation</vt:lpstr>
      <vt:lpstr>Unique conservation of complex heart organisms</vt:lpstr>
      <vt:lpstr>Unique conservation of complex heart organisms</vt:lpstr>
      <vt:lpstr>Unique conservation of complex heart organisms</vt:lpstr>
      <vt:lpstr>Aim 1: Determine NIPBL amino acids critical to heart development  </vt:lpstr>
      <vt:lpstr>Aim 1: Determine NIPBL amino acids critical to heart development  </vt:lpstr>
      <vt:lpstr>Aim 2: Find molecules capable of rescuing phenotype </vt:lpstr>
      <vt:lpstr>Chemical libraries</vt:lpstr>
      <vt:lpstr>Chemical libraries</vt:lpstr>
      <vt:lpstr>Aim 2: Find small molecules with amino acid specificity </vt:lpstr>
      <vt:lpstr>Protein microarray for broad chemical library</vt:lpstr>
      <vt:lpstr>Aim 2: Biochemical screen for broad library</vt:lpstr>
      <vt:lpstr>Aim 2: Biochemical screen for broad library</vt:lpstr>
      <vt:lpstr>Aim 2: Find small molecules with amino acid specificity </vt:lpstr>
      <vt:lpstr>Aim 2: Find small molecules with amino acid specificity </vt:lpstr>
      <vt:lpstr>Aim 2: Investigate binding molecules</vt:lpstr>
      <vt:lpstr>Aim 2: Investigate binding molecules</vt:lpstr>
      <vt:lpstr>Aim 3: Discover amino acid specific interactions </vt:lpstr>
      <vt:lpstr>Aim 3: Discover amino acid specific interactions </vt:lpstr>
      <vt:lpstr>Aim 3: Results of pulldown and mass spec.</vt:lpstr>
      <vt:lpstr>Aim 3:GO annotation</vt:lpstr>
      <vt:lpstr>Aim 3:GO annotation</vt:lpstr>
      <vt:lpstr>Aim 3: Discover amino acid specific interactions </vt:lpstr>
      <vt:lpstr>Future directions</vt:lpstr>
      <vt:lpstr>Future directions</vt:lpstr>
      <vt:lpstr>PowerPoint Presentation</vt:lpstr>
      <vt:lpstr>References</vt:lpstr>
      <vt:lpstr>Image 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akers</dc:creator>
  <cp:lastModifiedBy>jared akers</cp:lastModifiedBy>
  <cp:revision>111</cp:revision>
  <dcterms:created xsi:type="dcterms:W3CDTF">2018-04-21T21:40:48Z</dcterms:created>
  <dcterms:modified xsi:type="dcterms:W3CDTF">2018-05-14T03:31:57Z</dcterms:modified>
</cp:coreProperties>
</file>